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6" r:id="rId2"/>
  </p:sldMasterIdLst>
  <p:notesMasterIdLst>
    <p:notesMasterId r:id="rId34"/>
  </p:notesMasterIdLst>
  <p:handoutMasterIdLst>
    <p:handoutMasterId r:id="rId35"/>
  </p:handoutMasterIdLst>
  <p:sldIdLst>
    <p:sldId id="297" r:id="rId3"/>
    <p:sldId id="259" r:id="rId4"/>
    <p:sldId id="312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289" r:id="rId19"/>
    <p:sldId id="322" r:id="rId20"/>
    <p:sldId id="292" r:id="rId21"/>
    <p:sldId id="293" r:id="rId22"/>
    <p:sldId id="294" r:id="rId23"/>
    <p:sldId id="313" r:id="rId24"/>
    <p:sldId id="260" r:id="rId25"/>
    <p:sldId id="316" r:id="rId26"/>
    <p:sldId id="315" r:id="rId27"/>
    <p:sldId id="317" r:id="rId28"/>
    <p:sldId id="318" r:id="rId29"/>
    <p:sldId id="323" r:id="rId30"/>
    <p:sldId id="324" r:id="rId31"/>
    <p:sldId id="325" r:id="rId32"/>
    <p:sldId id="277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33CCCC"/>
    <a:srgbClr val="CCCC00"/>
    <a:srgbClr val="FF9999"/>
    <a:srgbClr val="1D528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660" autoAdjust="0"/>
  </p:normalViewPr>
  <p:slideViewPr>
    <p:cSldViewPr>
      <p:cViewPr>
        <p:scale>
          <a:sx n="70" d="100"/>
          <a:sy n="70" d="100"/>
        </p:scale>
        <p:origin x="-44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7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441EF-7916-42A7-9DAD-74758A233BAC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C7359-558C-4568-B889-206AC3E453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94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7F7D5-AD62-45A6-9CBE-9A68DB5ED06A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8BE39-8B5F-4A4F-BEA8-D04D7FF7A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43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7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283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8BE39-8B5F-4A4F-BEA8-D04D7FF7AB3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29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1996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017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099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119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140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160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242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NOTES</a:t>
            </a:r>
          </a:p>
        </p:txBody>
      </p:sp>
      <p:sp>
        <p:nvSpPr>
          <p:cNvPr id="2263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085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1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43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D3102-AD23-4BFF-87AE-61567A0BE8E3}" type="datetime1">
              <a:rPr lang="en-US" smtClean="0"/>
              <a:t>5/12/2012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18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329551188"/>
              </p:ext>
            </p:extLst>
          </p:nvPr>
        </p:nvGraphicFramePr>
        <p:xfrm>
          <a:off x="7937" y="12700"/>
          <a:ext cx="91440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Image" r:id="rId3" imgW="7707937" imgH="1701587" progId="Photoshop.Image.6">
                  <p:embed/>
                </p:oleObj>
              </mc:Choice>
              <mc:Fallback>
                <p:oleObj name="Image" r:id="rId3" imgW="7707937" imgH="1701587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7937" y="12700"/>
                        <a:ext cx="9144000" cy="219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chemeClr val="accent1">
                                    <a:gamma/>
                                    <a:tint val="72941"/>
                                    <a:invGamma/>
                                    <a:alpha val="39999"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54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6C49-A3B2-4F6B-A85B-D6946E29B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58F0-FFDC-43A3-B3F0-681C3494DD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365D0-6DEC-4584-9131-76E050A85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6EC28-FC5E-4362-9F41-B0BDCC27027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B9DC-E876-44A6-81DC-755B3276DE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858E-E281-457E-8882-6D5D1CEF67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A70BE-2401-4639-AA27-28F5102978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71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95A9-E520-45D5-9870-EFC1A4C44C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CFBE8-823A-4EBC-8812-BA7E5BA8FE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87EC-0E37-4A4E-850D-F61CA9F363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31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2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88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5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34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6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84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C0F7C30-7C2C-4BC4-98F4-C2D8D5A8C5AF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C2C4741-36B8-4A69-B589-2E16352E9D3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1666" y="990600"/>
            <a:ext cx="79248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Theoretical and Experimental Study of the </a:t>
            </a:r>
            <a:r>
              <a:rPr lang="en-US" sz="2400" dirty="0" smtClean="0"/>
              <a:t>Flow </a:t>
            </a:r>
            <a:r>
              <a:rPr lang="en-US" sz="2400" dirty="0"/>
              <a:t>rate </a:t>
            </a:r>
            <a:r>
              <a:rPr lang="en-US" sz="2400" dirty="0" smtClean="0"/>
              <a:t>Control </a:t>
            </a:r>
            <a:r>
              <a:rPr lang="en-US" sz="2400" dirty="0"/>
              <a:t>by </a:t>
            </a:r>
            <a:r>
              <a:rPr lang="en-US" sz="2400" dirty="0" smtClean="0"/>
              <a:t>Proportional Directional Control Valve </a:t>
            </a:r>
            <a:r>
              <a:rPr lang="en-US" sz="2400" dirty="0"/>
              <a:t>with </a:t>
            </a:r>
            <a:r>
              <a:rPr lang="en-US" sz="2400" dirty="0" smtClean="0"/>
              <a:t>Series Pressure Compensator Valve.</a:t>
            </a:r>
          </a:p>
          <a:p>
            <a:pPr algn="ctr"/>
            <a:endParaRPr lang="en-US" dirty="0"/>
          </a:p>
          <a:p>
            <a:pPr algn="ctr"/>
            <a:r>
              <a:rPr lang="en-US" sz="2400" dirty="0" smtClean="0"/>
              <a:t>By</a:t>
            </a:r>
            <a:r>
              <a:rPr lang="en-US" sz="3200" dirty="0" smtClean="0"/>
              <a:t> </a:t>
            </a:r>
          </a:p>
          <a:p>
            <a:pPr algn="ctr"/>
            <a:endParaRPr lang="en-US" dirty="0"/>
          </a:p>
          <a:p>
            <a:pPr algn="ctr"/>
            <a:r>
              <a:rPr lang="en-US" sz="2400" dirty="0" smtClean="0"/>
              <a:t>Eng. Mostafa Mahmoud </a:t>
            </a:r>
            <a:r>
              <a:rPr lang="en-US" sz="2400" dirty="0" err="1" smtClean="0"/>
              <a:t>Besheer</a:t>
            </a:r>
            <a:r>
              <a:rPr lang="en-US" sz="2400" dirty="0" smtClean="0"/>
              <a:t>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Under supervisor of 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74260" y="4724400"/>
            <a:ext cx="3564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Prof</a:t>
            </a:r>
            <a:r>
              <a:rPr lang="en-US" dirty="0"/>
              <a:t>. Dr. Mohamed M. El </a:t>
            </a:r>
            <a:r>
              <a:rPr lang="en-US" dirty="0" err="1"/>
              <a:t>Telbany</a:t>
            </a:r>
            <a:r>
              <a:rPr lang="en-US" dirty="0"/>
              <a:t> </a:t>
            </a:r>
          </a:p>
          <a:p>
            <a:pPr algn="ctr"/>
            <a:r>
              <a:rPr lang="en-US" dirty="0"/>
              <a:t>Mechanical power </a:t>
            </a:r>
            <a:r>
              <a:rPr lang="en-US" dirty="0" smtClean="0"/>
              <a:t>department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471547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Prof</a:t>
            </a:r>
            <a:r>
              <a:rPr lang="en-US" dirty="0"/>
              <a:t>. Dr. </a:t>
            </a:r>
            <a:r>
              <a:rPr lang="en-US" dirty="0" smtClean="0"/>
              <a:t>Mohamed G</a:t>
            </a:r>
            <a:r>
              <a:rPr lang="en-US" dirty="0"/>
              <a:t>. </a:t>
            </a:r>
            <a:r>
              <a:rPr lang="en-US" dirty="0" err="1"/>
              <a:t>Rabie</a:t>
            </a:r>
            <a:endParaRPr lang="en-US" dirty="0"/>
          </a:p>
          <a:p>
            <a:pPr algn="ctr"/>
            <a:r>
              <a:rPr lang="en-US" dirty="0"/>
              <a:t>Modern Academy for Engineering and </a:t>
            </a:r>
            <a:r>
              <a:rPr lang="en-US" dirty="0" smtClean="0"/>
              <a:t>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02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4495800" y="3505200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5257800" y="4267200"/>
            <a:ext cx="5334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28194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70866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2" name="Rectangle 6"/>
          <p:cNvSpPr>
            <a:spLocks noChangeArrowheads="1"/>
          </p:cNvSpPr>
          <p:nvPr/>
        </p:nvSpPr>
        <p:spPr bwMode="auto">
          <a:xfrm>
            <a:off x="5834063" y="4724400"/>
            <a:ext cx="228600" cy="685800"/>
          </a:xfrm>
          <a:prstGeom prst="rec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3" name="Rectangle 7"/>
          <p:cNvSpPr>
            <a:spLocks noChangeArrowheads="1"/>
          </p:cNvSpPr>
          <p:nvPr/>
        </p:nvSpPr>
        <p:spPr bwMode="auto">
          <a:xfrm>
            <a:off x="4991100" y="4724400"/>
            <a:ext cx="228600" cy="685800"/>
          </a:xfrm>
          <a:prstGeom prst="rec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4" name="Rectangle 8"/>
          <p:cNvSpPr>
            <a:spLocks noChangeArrowheads="1"/>
          </p:cNvSpPr>
          <p:nvPr/>
        </p:nvSpPr>
        <p:spPr bwMode="auto">
          <a:xfrm>
            <a:off x="45720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5" name="Rectangle 9"/>
          <p:cNvSpPr>
            <a:spLocks noChangeArrowheads="1"/>
          </p:cNvSpPr>
          <p:nvPr/>
        </p:nvSpPr>
        <p:spPr bwMode="auto">
          <a:xfrm>
            <a:off x="5410200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6" name="Rectangle 10"/>
          <p:cNvSpPr>
            <a:spLocks noChangeAspect="1" noChangeArrowheads="1"/>
          </p:cNvSpPr>
          <p:nvPr/>
        </p:nvSpPr>
        <p:spPr bwMode="auto">
          <a:xfrm>
            <a:off x="6059488" y="4724400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7" name="Rectangle 11"/>
          <p:cNvSpPr>
            <a:spLocks noChangeAspect="1" noChangeArrowheads="1"/>
          </p:cNvSpPr>
          <p:nvPr/>
        </p:nvSpPr>
        <p:spPr bwMode="auto">
          <a:xfrm>
            <a:off x="48006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8" name="Rectangle 12"/>
          <p:cNvSpPr>
            <a:spLocks noChangeAspect="1" noChangeArrowheads="1"/>
          </p:cNvSpPr>
          <p:nvPr/>
        </p:nvSpPr>
        <p:spPr bwMode="auto">
          <a:xfrm>
            <a:off x="52197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9" name="Rectangle 13"/>
          <p:cNvSpPr>
            <a:spLocks noChangeAspect="1" noChangeArrowheads="1"/>
          </p:cNvSpPr>
          <p:nvPr/>
        </p:nvSpPr>
        <p:spPr bwMode="auto">
          <a:xfrm>
            <a:off x="5640388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0" name="Freeform 14"/>
          <p:cNvSpPr>
            <a:spLocks noChangeAspect="1"/>
          </p:cNvSpPr>
          <p:nvPr/>
        </p:nvSpPr>
        <p:spPr bwMode="auto">
          <a:xfrm>
            <a:off x="4800600" y="3808413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1" name="Freeform 15"/>
          <p:cNvSpPr>
            <a:spLocks/>
          </p:cNvSpPr>
          <p:nvPr/>
        </p:nvSpPr>
        <p:spPr bwMode="auto">
          <a:xfrm>
            <a:off x="6781800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2" name="Freeform 16"/>
          <p:cNvSpPr>
            <a:spLocks/>
          </p:cNvSpPr>
          <p:nvPr/>
        </p:nvSpPr>
        <p:spPr bwMode="auto">
          <a:xfrm>
            <a:off x="6781800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3" name="Freeform 17"/>
          <p:cNvSpPr>
            <a:spLocks/>
          </p:cNvSpPr>
          <p:nvPr/>
        </p:nvSpPr>
        <p:spPr bwMode="auto">
          <a:xfrm>
            <a:off x="6553200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4" name="Freeform 18"/>
          <p:cNvSpPr>
            <a:spLocks/>
          </p:cNvSpPr>
          <p:nvPr/>
        </p:nvSpPr>
        <p:spPr bwMode="auto">
          <a:xfrm>
            <a:off x="6781800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5" name="Rectangle 19" descr="Small checker board"/>
          <p:cNvSpPr>
            <a:spLocks noChangeArrowheads="1"/>
          </p:cNvSpPr>
          <p:nvPr/>
        </p:nvSpPr>
        <p:spPr bwMode="auto">
          <a:xfrm>
            <a:off x="6934200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6" name="Rectangle 20" descr="Small checker board"/>
          <p:cNvSpPr>
            <a:spLocks noChangeArrowheads="1"/>
          </p:cNvSpPr>
          <p:nvPr/>
        </p:nvSpPr>
        <p:spPr bwMode="auto">
          <a:xfrm>
            <a:off x="6934200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7" name="Freeform 21"/>
          <p:cNvSpPr>
            <a:spLocks/>
          </p:cNvSpPr>
          <p:nvPr/>
        </p:nvSpPr>
        <p:spPr bwMode="auto">
          <a:xfrm>
            <a:off x="6858000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8" name="Rectangle 22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19" name="Rectangle 23"/>
          <p:cNvSpPr>
            <a:spLocks noChangeArrowheads="1"/>
          </p:cNvSpPr>
          <p:nvPr/>
        </p:nvSpPr>
        <p:spPr bwMode="auto">
          <a:xfrm>
            <a:off x="8001000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0" name="Freeform 24"/>
          <p:cNvSpPr>
            <a:spLocks/>
          </p:cNvSpPr>
          <p:nvPr/>
        </p:nvSpPr>
        <p:spPr bwMode="auto">
          <a:xfrm flipH="1">
            <a:off x="2744788" y="3505200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1" name="Freeform 25"/>
          <p:cNvSpPr>
            <a:spLocks/>
          </p:cNvSpPr>
          <p:nvPr/>
        </p:nvSpPr>
        <p:spPr bwMode="auto">
          <a:xfrm flipH="1">
            <a:off x="2744788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2" name="Freeform 26"/>
          <p:cNvSpPr>
            <a:spLocks/>
          </p:cNvSpPr>
          <p:nvPr/>
        </p:nvSpPr>
        <p:spPr bwMode="auto">
          <a:xfrm flipH="1">
            <a:off x="2744788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3" name="Rectangle 27" descr="Small checker board"/>
          <p:cNvSpPr>
            <a:spLocks noChangeArrowheads="1"/>
          </p:cNvSpPr>
          <p:nvPr/>
        </p:nvSpPr>
        <p:spPr bwMode="auto">
          <a:xfrm flipH="1">
            <a:off x="3201988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4" name="Rectangle 28" descr="Small checker board"/>
          <p:cNvSpPr>
            <a:spLocks noChangeArrowheads="1"/>
          </p:cNvSpPr>
          <p:nvPr/>
        </p:nvSpPr>
        <p:spPr bwMode="auto">
          <a:xfrm flipH="1">
            <a:off x="3201988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5" name="Freeform 29"/>
          <p:cNvSpPr>
            <a:spLocks/>
          </p:cNvSpPr>
          <p:nvPr/>
        </p:nvSpPr>
        <p:spPr bwMode="auto">
          <a:xfrm flipH="1">
            <a:off x="3201988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6" name="Rectangle 30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27" name="Rectangle 31"/>
          <p:cNvSpPr>
            <a:spLocks noChangeArrowheads="1"/>
          </p:cNvSpPr>
          <p:nvPr/>
        </p:nvSpPr>
        <p:spPr bwMode="auto">
          <a:xfrm flipH="1">
            <a:off x="2897188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0" name="Line 34"/>
          <p:cNvSpPr>
            <a:spLocks noChangeShapeType="1"/>
          </p:cNvSpPr>
          <p:nvPr/>
        </p:nvSpPr>
        <p:spPr bwMode="auto">
          <a:xfrm flipH="1">
            <a:off x="1219200" y="2819400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1" name="Line 35"/>
          <p:cNvSpPr>
            <a:spLocks noChangeShapeType="1"/>
          </p:cNvSpPr>
          <p:nvPr/>
        </p:nvSpPr>
        <p:spPr bwMode="auto">
          <a:xfrm flipH="1">
            <a:off x="1066800" y="29718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5" name="Rectangle 39"/>
          <p:cNvSpPr>
            <a:spLocks noChangeAspect="1" noChangeArrowheads="1"/>
          </p:cNvSpPr>
          <p:nvPr/>
        </p:nvSpPr>
        <p:spPr bwMode="auto">
          <a:xfrm>
            <a:off x="4953000" y="4265613"/>
            <a:ext cx="304800" cy="4587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6" name="Rectangle 40"/>
          <p:cNvSpPr>
            <a:spLocks noChangeAspect="1" noChangeArrowheads="1"/>
          </p:cNvSpPr>
          <p:nvPr/>
        </p:nvSpPr>
        <p:spPr bwMode="auto">
          <a:xfrm>
            <a:off x="5257800" y="4418013"/>
            <a:ext cx="534988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7" name="Rectangle 41"/>
          <p:cNvSpPr>
            <a:spLocks noChangeArrowheads="1"/>
          </p:cNvSpPr>
          <p:nvPr/>
        </p:nvSpPr>
        <p:spPr bwMode="auto">
          <a:xfrm>
            <a:off x="7391400" y="4189413"/>
            <a:ext cx="609600" cy="6096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8" name="Rectangle 42"/>
          <p:cNvSpPr>
            <a:spLocks noChangeAspect="1" noChangeArrowheads="1"/>
          </p:cNvSpPr>
          <p:nvPr/>
        </p:nvSpPr>
        <p:spPr bwMode="auto">
          <a:xfrm>
            <a:off x="5792788" y="4265613"/>
            <a:ext cx="304800" cy="4587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39" name="Freeform 43"/>
          <p:cNvSpPr>
            <a:spLocks/>
          </p:cNvSpPr>
          <p:nvPr/>
        </p:nvSpPr>
        <p:spPr bwMode="auto">
          <a:xfrm flipH="1">
            <a:off x="3887788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40" name="Freeform 44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41" name="Rectangle 45"/>
          <p:cNvSpPr>
            <a:spLocks noChangeAspect="1" noChangeArrowheads="1"/>
          </p:cNvSpPr>
          <p:nvPr/>
        </p:nvSpPr>
        <p:spPr bwMode="auto">
          <a:xfrm>
            <a:off x="4267200" y="4724400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4572000" y="4267200"/>
            <a:ext cx="228600" cy="457200"/>
            <a:chOff x="2352" y="3264"/>
            <a:chExt cx="144" cy="288"/>
          </a:xfrm>
        </p:grpSpPr>
        <p:sp>
          <p:nvSpPr>
            <p:cNvPr id="208943" name="Line 4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44" name="Line 4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8945" name="Rectangle 49"/>
          <p:cNvSpPr>
            <a:spLocks noChangeArrowheads="1"/>
          </p:cNvSpPr>
          <p:nvPr/>
        </p:nvSpPr>
        <p:spPr bwMode="auto">
          <a:xfrm>
            <a:off x="3657600" y="4418013"/>
            <a:ext cx="1066800" cy="152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46" name="Rectangle 50"/>
          <p:cNvSpPr>
            <a:spLocks noChangeAspect="1" noChangeArrowheads="1"/>
          </p:cNvSpPr>
          <p:nvPr/>
        </p:nvSpPr>
        <p:spPr bwMode="auto">
          <a:xfrm>
            <a:off x="4686300" y="4418013"/>
            <a:ext cx="266700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4495800" y="4267200"/>
            <a:ext cx="381000" cy="457200"/>
            <a:chOff x="2832" y="3312"/>
            <a:chExt cx="240" cy="288"/>
          </a:xfrm>
        </p:grpSpPr>
        <p:sp>
          <p:nvSpPr>
            <p:cNvPr id="208948" name="Line 52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49" name="Line 53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50" name="Line 54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8951" name="Rectangle 55"/>
          <p:cNvSpPr>
            <a:spLocks noChangeArrowheads="1"/>
          </p:cNvSpPr>
          <p:nvPr/>
        </p:nvSpPr>
        <p:spPr bwMode="auto">
          <a:xfrm flipH="1">
            <a:off x="3049588" y="4189413"/>
            <a:ext cx="609600" cy="6096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6248400" y="4267200"/>
            <a:ext cx="228600" cy="457200"/>
            <a:chOff x="2352" y="3264"/>
            <a:chExt cx="144" cy="288"/>
          </a:xfrm>
        </p:grpSpPr>
        <p:sp>
          <p:nvSpPr>
            <p:cNvPr id="208953" name="Line 5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54" name="Line 5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8955" name="Rectangle 59"/>
          <p:cNvSpPr>
            <a:spLocks noChangeArrowheads="1"/>
          </p:cNvSpPr>
          <p:nvPr/>
        </p:nvSpPr>
        <p:spPr bwMode="auto">
          <a:xfrm>
            <a:off x="6324600" y="4418013"/>
            <a:ext cx="1066800" cy="152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56" name="Rectangle 60"/>
          <p:cNvSpPr>
            <a:spLocks noChangeAspect="1" noChangeArrowheads="1"/>
          </p:cNvSpPr>
          <p:nvPr/>
        </p:nvSpPr>
        <p:spPr bwMode="auto">
          <a:xfrm>
            <a:off x="6097588" y="4418013"/>
            <a:ext cx="266700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4876800" y="4265613"/>
            <a:ext cx="1298575" cy="458787"/>
            <a:chOff x="3072" y="2495"/>
            <a:chExt cx="818" cy="289"/>
          </a:xfrm>
        </p:grpSpPr>
        <p:sp>
          <p:nvSpPr>
            <p:cNvPr id="208958" name="Rectangle 62"/>
            <p:cNvSpPr>
              <a:spLocks noChangeAspect="1" noChangeArrowheads="1"/>
            </p:cNvSpPr>
            <p:nvPr/>
          </p:nvSpPr>
          <p:spPr bwMode="auto">
            <a:xfrm>
              <a:off x="3600" y="2495"/>
              <a:ext cx="290" cy="2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59" name="Rectangle 63"/>
            <p:cNvSpPr>
              <a:spLocks noChangeAspect="1" noChangeArrowheads="1"/>
            </p:cNvSpPr>
            <p:nvPr/>
          </p:nvSpPr>
          <p:spPr bwMode="auto">
            <a:xfrm>
              <a:off x="3072" y="2495"/>
              <a:ext cx="288" cy="2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0" name="Freeform 64"/>
            <p:cNvSpPr>
              <a:spLocks/>
            </p:cNvSpPr>
            <p:nvPr/>
          </p:nvSpPr>
          <p:spPr bwMode="auto">
            <a:xfrm flipH="1">
              <a:off x="3600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1" name="Freeform 65"/>
            <p:cNvSpPr>
              <a:spLocks/>
            </p:cNvSpPr>
            <p:nvPr/>
          </p:nvSpPr>
          <p:spPr bwMode="auto">
            <a:xfrm flipH="1">
              <a:off x="3072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2" name="Freeform 66"/>
            <p:cNvSpPr>
              <a:spLocks/>
            </p:cNvSpPr>
            <p:nvPr/>
          </p:nvSpPr>
          <p:spPr bwMode="auto">
            <a:xfrm>
              <a:off x="3264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3" name="Freeform 67"/>
            <p:cNvSpPr>
              <a:spLocks/>
            </p:cNvSpPr>
            <p:nvPr/>
          </p:nvSpPr>
          <p:spPr bwMode="auto">
            <a:xfrm>
              <a:off x="3792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6172200" y="4267200"/>
            <a:ext cx="381000" cy="457200"/>
            <a:chOff x="2832" y="3312"/>
            <a:chExt cx="240" cy="288"/>
          </a:xfrm>
        </p:grpSpPr>
        <p:sp>
          <p:nvSpPr>
            <p:cNvPr id="208965" name="Line 69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6" name="Line 70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67" name="Line 71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8982" name="Text Box 86"/>
          <p:cNvSpPr txBox="1">
            <a:spLocks noChangeArrowheads="1"/>
          </p:cNvSpPr>
          <p:nvPr/>
        </p:nvSpPr>
        <p:spPr bwMode="auto">
          <a:xfrm>
            <a:off x="3924300" y="1343025"/>
            <a:ext cx="3200400" cy="9429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A proportional directional valve however will be controlled by an electrical device more like a dimmer switch.</a:t>
            </a:r>
          </a:p>
        </p:txBody>
      </p:sp>
      <p:grpSp>
        <p:nvGrpSpPr>
          <p:cNvPr id="7" name="Group 87"/>
          <p:cNvGrpSpPr>
            <a:grpSpLocks/>
          </p:cNvGrpSpPr>
          <p:nvPr/>
        </p:nvGrpSpPr>
        <p:grpSpPr bwMode="auto">
          <a:xfrm>
            <a:off x="1066800" y="914400"/>
            <a:ext cx="152400" cy="457200"/>
            <a:chOff x="672" y="240"/>
            <a:chExt cx="96" cy="432"/>
          </a:xfrm>
        </p:grpSpPr>
        <p:sp>
          <p:nvSpPr>
            <p:cNvPr id="208984" name="Line 88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85" name="Line 89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8986" name="Line 90"/>
          <p:cNvSpPr>
            <a:spLocks noChangeShapeType="1"/>
          </p:cNvSpPr>
          <p:nvPr/>
        </p:nvSpPr>
        <p:spPr bwMode="auto">
          <a:xfrm>
            <a:off x="1219200" y="2133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87" name="Line 91"/>
          <p:cNvSpPr>
            <a:spLocks noChangeShapeType="1"/>
          </p:cNvSpPr>
          <p:nvPr/>
        </p:nvSpPr>
        <p:spPr bwMode="auto">
          <a:xfrm flipV="1">
            <a:off x="1066800" y="1981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88" name="AutoShape 92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89" name="Oval 93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90" name="Line 94"/>
          <p:cNvSpPr>
            <a:spLocks noChangeShapeType="1"/>
          </p:cNvSpPr>
          <p:nvPr/>
        </p:nvSpPr>
        <p:spPr bwMode="auto">
          <a:xfrm>
            <a:off x="1143000" y="16002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91" name="Oval 95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  <p:sp>
        <p:nvSpPr>
          <p:cNvPr id="82" name="Slide Number Placeholder 8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25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057" name="Rectangle 113"/>
          <p:cNvSpPr>
            <a:spLocks noChangeArrowheads="1"/>
          </p:cNvSpPr>
          <p:nvPr/>
        </p:nvSpPr>
        <p:spPr bwMode="auto">
          <a:xfrm>
            <a:off x="5410200" y="4724400"/>
            <a:ext cx="228600" cy="13716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58" name="Rectangle 114"/>
          <p:cNvSpPr>
            <a:spLocks noChangeArrowheads="1"/>
          </p:cNvSpPr>
          <p:nvPr/>
        </p:nvSpPr>
        <p:spPr bwMode="auto">
          <a:xfrm>
            <a:off x="4991100" y="4724400"/>
            <a:ext cx="228600" cy="13716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4495800" y="3506788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308725" y="4268788"/>
            <a:ext cx="184150" cy="457200"/>
            <a:chOff x="2352" y="3264"/>
            <a:chExt cx="144" cy="288"/>
          </a:xfrm>
        </p:grpSpPr>
        <p:sp>
          <p:nvSpPr>
            <p:cNvPr id="210948" name="Line 4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49" name="Line 5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586288" y="4268788"/>
            <a:ext cx="276225" cy="457200"/>
            <a:chOff x="2352" y="3264"/>
            <a:chExt cx="144" cy="288"/>
          </a:xfrm>
        </p:grpSpPr>
        <p:sp>
          <p:nvSpPr>
            <p:cNvPr id="210951" name="Line 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52" name="Line 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953" name="Rectangle 9"/>
          <p:cNvSpPr>
            <a:spLocks noChangeArrowheads="1"/>
          </p:cNvSpPr>
          <p:nvPr/>
        </p:nvSpPr>
        <p:spPr bwMode="auto">
          <a:xfrm>
            <a:off x="5257800" y="4268788"/>
            <a:ext cx="6096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2819400" y="4116388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5" name="Rectangle 11"/>
          <p:cNvSpPr>
            <a:spLocks noChangeArrowheads="1"/>
          </p:cNvSpPr>
          <p:nvPr/>
        </p:nvSpPr>
        <p:spPr bwMode="auto">
          <a:xfrm>
            <a:off x="7086600" y="4116388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6" name="Rectangle 12"/>
          <p:cNvSpPr>
            <a:spLocks noChangeArrowheads="1"/>
          </p:cNvSpPr>
          <p:nvPr/>
        </p:nvSpPr>
        <p:spPr bwMode="auto">
          <a:xfrm>
            <a:off x="5834063" y="4725988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7" name="Rectangle 13"/>
          <p:cNvSpPr>
            <a:spLocks noChangeArrowheads="1"/>
          </p:cNvSpPr>
          <p:nvPr/>
        </p:nvSpPr>
        <p:spPr bwMode="auto">
          <a:xfrm>
            <a:off x="4991100" y="4725988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8" name="Rectangle 14"/>
          <p:cNvSpPr>
            <a:spLocks noChangeArrowheads="1"/>
          </p:cNvSpPr>
          <p:nvPr/>
        </p:nvSpPr>
        <p:spPr bwMode="auto">
          <a:xfrm>
            <a:off x="4572000" y="4725988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9" name="Rectangle 15"/>
          <p:cNvSpPr>
            <a:spLocks noChangeArrowheads="1"/>
          </p:cNvSpPr>
          <p:nvPr/>
        </p:nvSpPr>
        <p:spPr bwMode="auto">
          <a:xfrm>
            <a:off x="5410200" y="4725988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0" name="Rectangle 16"/>
          <p:cNvSpPr>
            <a:spLocks noChangeAspect="1" noChangeArrowheads="1"/>
          </p:cNvSpPr>
          <p:nvPr/>
        </p:nvSpPr>
        <p:spPr bwMode="auto">
          <a:xfrm>
            <a:off x="6059488" y="4725988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1" name="Rectangle 17"/>
          <p:cNvSpPr>
            <a:spLocks noChangeAspect="1" noChangeArrowheads="1"/>
          </p:cNvSpPr>
          <p:nvPr/>
        </p:nvSpPr>
        <p:spPr bwMode="auto">
          <a:xfrm>
            <a:off x="4800600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2" name="Rectangle 18"/>
          <p:cNvSpPr>
            <a:spLocks noChangeAspect="1" noChangeArrowheads="1"/>
          </p:cNvSpPr>
          <p:nvPr/>
        </p:nvSpPr>
        <p:spPr bwMode="auto">
          <a:xfrm>
            <a:off x="5219700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3" name="Rectangle 19"/>
          <p:cNvSpPr>
            <a:spLocks noChangeAspect="1" noChangeArrowheads="1"/>
          </p:cNvSpPr>
          <p:nvPr/>
        </p:nvSpPr>
        <p:spPr bwMode="auto">
          <a:xfrm>
            <a:off x="5640388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4" name="Freeform 20"/>
          <p:cNvSpPr>
            <a:spLocks noChangeAspect="1"/>
          </p:cNvSpPr>
          <p:nvPr/>
        </p:nvSpPr>
        <p:spPr bwMode="auto">
          <a:xfrm>
            <a:off x="4800600" y="3810000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5" name="Freeform 21"/>
          <p:cNvSpPr>
            <a:spLocks/>
          </p:cNvSpPr>
          <p:nvPr/>
        </p:nvSpPr>
        <p:spPr bwMode="auto">
          <a:xfrm>
            <a:off x="6781800" y="3505200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6" name="Freeform 22"/>
          <p:cNvSpPr>
            <a:spLocks/>
          </p:cNvSpPr>
          <p:nvPr/>
        </p:nvSpPr>
        <p:spPr bwMode="auto">
          <a:xfrm>
            <a:off x="6781800" y="4876800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7" name="Freeform 23"/>
          <p:cNvSpPr>
            <a:spLocks/>
          </p:cNvSpPr>
          <p:nvPr/>
        </p:nvSpPr>
        <p:spPr bwMode="auto">
          <a:xfrm>
            <a:off x="6553200" y="4191000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8" name="Freeform 24"/>
          <p:cNvSpPr>
            <a:spLocks/>
          </p:cNvSpPr>
          <p:nvPr/>
        </p:nvSpPr>
        <p:spPr bwMode="auto">
          <a:xfrm>
            <a:off x="6781800" y="4114800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69" name="Rectangle 25" descr="Small checker board"/>
          <p:cNvSpPr>
            <a:spLocks noChangeArrowheads="1"/>
          </p:cNvSpPr>
          <p:nvPr/>
        </p:nvSpPr>
        <p:spPr bwMode="auto">
          <a:xfrm>
            <a:off x="6934200" y="38862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0" name="Rectangle 26" descr="Small checker board"/>
          <p:cNvSpPr>
            <a:spLocks noChangeArrowheads="1"/>
          </p:cNvSpPr>
          <p:nvPr/>
        </p:nvSpPr>
        <p:spPr bwMode="auto">
          <a:xfrm>
            <a:off x="6934200" y="48768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1" name="Freeform 27"/>
          <p:cNvSpPr>
            <a:spLocks/>
          </p:cNvSpPr>
          <p:nvPr/>
        </p:nvSpPr>
        <p:spPr bwMode="auto">
          <a:xfrm>
            <a:off x="6858000" y="2667000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3" name="Rectangle 29"/>
          <p:cNvSpPr>
            <a:spLocks noChangeArrowheads="1"/>
          </p:cNvSpPr>
          <p:nvPr/>
        </p:nvSpPr>
        <p:spPr bwMode="auto">
          <a:xfrm>
            <a:off x="8001000" y="2667000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4" name="Freeform 30"/>
          <p:cNvSpPr>
            <a:spLocks/>
          </p:cNvSpPr>
          <p:nvPr/>
        </p:nvSpPr>
        <p:spPr bwMode="auto">
          <a:xfrm flipH="1">
            <a:off x="2744788" y="3505200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5" name="Freeform 31"/>
          <p:cNvSpPr>
            <a:spLocks/>
          </p:cNvSpPr>
          <p:nvPr/>
        </p:nvSpPr>
        <p:spPr bwMode="auto">
          <a:xfrm flipH="1">
            <a:off x="2744788" y="4876800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6" name="Freeform 32"/>
          <p:cNvSpPr>
            <a:spLocks/>
          </p:cNvSpPr>
          <p:nvPr/>
        </p:nvSpPr>
        <p:spPr bwMode="auto">
          <a:xfrm flipH="1">
            <a:off x="2744788" y="4114800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7" name="Rectangle 33" descr="Small checker board"/>
          <p:cNvSpPr>
            <a:spLocks noChangeArrowheads="1"/>
          </p:cNvSpPr>
          <p:nvPr/>
        </p:nvSpPr>
        <p:spPr bwMode="auto">
          <a:xfrm flipH="1">
            <a:off x="3201988" y="38862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AFD00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8" name="Rectangle 34" descr="Small checker board"/>
          <p:cNvSpPr>
            <a:spLocks noChangeArrowheads="1"/>
          </p:cNvSpPr>
          <p:nvPr/>
        </p:nvSpPr>
        <p:spPr bwMode="auto">
          <a:xfrm flipH="1">
            <a:off x="3201988" y="48768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AFD00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79" name="Freeform 35"/>
          <p:cNvSpPr>
            <a:spLocks/>
          </p:cNvSpPr>
          <p:nvPr/>
        </p:nvSpPr>
        <p:spPr bwMode="auto">
          <a:xfrm flipH="1">
            <a:off x="3201988" y="2667000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81" name="Rectangle 37"/>
          <p:cNvSpPr>
            <a:spLocks noChangeArrowheads="1"/>
          </p:cNvSpPr>
          <p:nvPr/>
        </p:nvSpPr>
        <p:spPr bwMode="auto">
          <a:xfrm flipH="1">
            <a:off x="2897188" y="2667000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86" name="Line 42"/>
          <p:cNvSpPr>
            <a:spLocks noChangeShapeType="1"/>
          </p:cNvSpPr>
          <p:nvPr/>
        </p:nvSpPr>
        <p:spPr bwMode="auto">
          <a:xfrm flipH="1">
            <a:off x="1219200" y="2820988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87" name="Line 43"/>
          <p:cNvSpPr>
            <a:spLocks noChangeShapeType="1"/>
          </p:cNvSpPr>
          <p:nvPr/>
        </p:nvSpPr>
        <p:spPr bwMode="auto">
          <a:xfrm flipH="1">
            <a:off x="1066800" y="2973388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91" name="Freeform 47"/>
          <p:cNvSpPr>
            <a:spLocks/>
          </p:cNvSpPr>
          <p:nvPr/>
        </p:nvSpPr>
        <p:spPr bwMode="auto">
          <a:xfrm flipH="1">
            <a:off x="3887788" y="4191000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93" name="Rectangle 49"/>
          <p:cNvSpPr>
            <a:spLocks noChangeAspect="1" noChangeArrowheads="1"/>
          </p:cNvSpPr>
          <p:nvPr/>
        </p:nvSpPr>
        <p:spPr bwMode="auto">
          <a:xfrm>
            <a:off x="4267200" y="4725988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3124200" y="4191000"/>
            <a:ext cx="4951413" cy="609600"/>
            <a:chOff x="1921" y="2447"/>
            <a:chExt cx="3119" cy="384"/>
          </a:xfrm>
        </p:grpSpPr>
        <p:sp>
          <p:nvSpPr>
            <p:cNvPr id="210996" name="Rectangle 52"/>
            <p:cNvSpPr>
              <a:spLocks noChangeAspect="1" noChangeArrowheads="1"/>
            </p:cNvSpPr>
            <p:nvPr/>
          </p:nvSpPr>
          <p:spPr bwMode="auto">
            <a:xfrm>
              <a:off x="3312" y="2591"/>
              <a:ext cx="337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97" name="Rectangle 53"/>
            <p:cNvSpPr>
              <a:spLocks noChangeArrowheads="1"/>
            </p:cNvSpPr>
            <p:nvPr/>
          </p:nvSpPr>
          <p:spPr bwMode="auto">
            <a:xfrm>
              <a:off x="4656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98" name="Rectangle 54"/>
            <p:cNvSpPr>
              <a:spLocks noChangeArrowheads="1"/>
            </p:cNvSpPr>
            <p:nvPr/>
          </p:nvSpPr>
          <p:spPr bwMode="auto">
            <a:xfrm>
              <a:off x="398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99" name="Rectangle 55"/>
            <p:cNvSpPr>
              <a:spLocks noChangeAspect="1" noChangeArrowheads="1"/>
            </p:cNvSpPr>
            <p:nvPr/>
          </p:nvSpPr>
          <p:spPr bwMode="auto">
            <a:xfrm>
              <a:off x="3841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00" name="Rectangle 56"/>
            <p:cNvSpPr>
              <a:spLocks noChangeArrowheads="1"/>
            </p:cNvSpPr>
            <p:nvPr/>
          </p:nvSpPr>
          <p:spPr bwMode="auto">
            <a:xfrm>
              <a:off x="230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01" name="Rectangle 57"/>
            <p:cNvSpPr>
              <a:spLocks noChangeAspect="1" noChangeArrowheads="1"/>
            </p:cNvSpPr>
            <p:nvPr/>
          </p:nvSpPr>
          <p:spPr bwMode="auto">
            <a:xfrm>
              <a:off x="2952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02" name="Rectangle 58"/>
            <p:cNvSpPr>
              <a:spLocks noChangeArrowheads="1"/>
            </p:cNvSpPr>
            <p:nvPr/>
          </p:nvSpPr>
          <p:spPr bwMode="auto">
            <a:xfrm flipH="1">
              <a:off x="1921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59"/>
            <p:cNvGrpSpPr>
              <a:grpSpLocks/>
            </p:cNvGrpSpPr>
            <p:nvPr/>
          </p:nvGrpSpPr>
          <p:grpSpPr bwMode="auto">
            <a:xfrm>
              <a:off x="3072" y="2495"/>
              <a:ext cx="818" cy="289"/>
              <a:chOff x="3072" y="2495"/>
              <a:chExt cx="818" cy="289"/>
            </a:xfrm>
          </p:grpSpPr>
          <p:sp>
            <p:nvSpPr>
              <p:cNvPr id="211004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3600" y="2495"/>
                <a:ext cx="290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05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3072" y="2495"/>
                <a:ext cx="288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06" name="Freeform 62"/>
              <p:cNvSpPr>
                <a:spLocks/>
              </p:cNvSpPr>
              <p:nvPr/>
            </p:nvSpPr>
            <p:spPr bwMode="auto">
              <a:xfrm flipH="1">
                <a:off x="3600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07" name="Freeform 63"/>
              <p:cNvSpPr>
                <a:spLocks/>
              </p:cNvSpPr>
              <p:nvPr/>
            </p:nvSpPr>
            <p:spPr bwMode="auto">
              <a:xfrm flipH="1">
                <a:off x="307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08" name="Freeform 64"/>
              <p:cNvSpPr>
                <a:spLocks/>
              </p:cNvSpPr>
              <p:nvPr/>
            </p:nvSpPr>
            <p:spPr bwMode="auto">
              <a:xfrm>
                <a:off x="3264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09" name="Freeform 65"/>
              <p:cNvSpPr>
                <a:spLocks/>
              </p:cNvSpPr>
              <p:nvPr/>
            </p:nvSpPr>
            <p:spPr bwMode="auto">
              <a:xfrm>
                <a:off x="379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4495800" y="4268788"/>
            <a:ext cx="457200" cy="457200"/>
            <a:chOff x="2832" y="3312"/>
            <a:chExt cx="240" cy="288"/>
          </a:xfrm>
        </p:grpSpPr>
        <p:sp>
          <p:nvSpPr>
            <p:cNvPr id="211011" name="Line 67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12" name="Line 68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13" name="Line 69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70"/>
          <p:cNvGrpSpPr>
            <a:grpSpLocks/>
          </p:cNvGrpSpPr>
          <p:nvPr/>
        </p:nvGrpSpPr>
        <p:grpSpPr bwMode="auto">
          <a:xfrm>
            <a:off x="6248400" y="4268788"/>
            <a:ext cx="304800" cy="457200"/>
            <a:chOff x="2832" y="3312"/>
            <a:chExt cx="240" cy="288"/>
          </a:xfrm>
        </p:grpSpPr>
        <p:sp>
          <p:nvSpPr>
            <p:cNvPr id="211015" name="Line 7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16" name="Line 7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17" name="Line 7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591050" y="5791200"/>
            <a:ext cx="180975" cy="303213"/>
            <a:chOff x="2880" y="3312"/>
            <a:chExt cx="114" cy="191"/>
          </a:xfrm>
        </p:grpSpPr>
        <p:sp>
          <p:nvSpPr>
            <p:cNvPr id="211022" name="Freeform 78"/>
            <p:cNvSpPr>
              <a:spLocks/>
            </p:cNvSpPr>
            <p:nvPr/>
          </p:nvSpPr>
          <p:spPr bwMode="auto">
            <a:xfrm>
              <a:off x="2880" y="3312"/>
              <a:ext cx="114" cy="191"/>
            </a:xfrm>
            <a:custGeom>
              <a:avLst/>
              <a:gdLst/>
              <a:ahLst/>
              <a:cxnLst>
                <a:cxn ang="0">
                  <a:pos x="144" y="2"/>
                </a:cxn>
                <a:cxn ang="0">
                  <a:pos x="139" y="33"/>
                </a:cxn>
                <a:cxn ang="0">
                  <a:pos x="136" y="52"/>
                </a:cxn>
                <a:cxn ang="0">
                  <a:pos x="131" y="70"/>
                </a:cxn>
                <a:cxn ang="0">
                  <a:pos x="122" y="95"/>
                </a:cxn>
                <a:cxn ang="0">
                  <a:pos x="104" y="131"/>
                </a:cxn>
                <a:cxn ang="0">
                  <a:pos x="67" y="185"/>
                </a:cxn>
                <a:cxn ang="0">
                  <a:pos x="43" y="222"/>
                </a:cxn>
                <a:cxn ang="0">
                  <a:pos x="18" y="264"/>
                </a:cxn>
                <a:cxn ang="0">
                  <a:pos x="8" y="296"/>
                </a:cxn>
                <a:cxn ang="0">
                  <a:pos x="2" y="327"/>
                </a:cxn>
                <a:cxn ang="0">
                  <a:pos x="0" y="357"/>
                </a:cxn>
                <a:cxn ang="0">
                  <a:pos x="2" y="380"/>
                </a:cxn>
                <a:cxn ang="0">
                  <a:pos x="5" y="393"/>
                </a:cxn>
                <a:cxn ang="0">
                  <a:pos x="11" y="405"/>
                </a:cxn>
                <a:cxn ang="0">
                  <a:pos x="18" y="421"/>
                </a:cxn>
                <a:cxn ang="0">
                  <a:pos x="26" y="430"/>
                </a:cxn>
                <a:cxn ang="0">
                  <a:pos x="37" y="445"/>
                </a:cxn>
                <a:cxn ang="0">
                  <a:pos x="56" y="456"/>
                </a:cxn>
                <a:cxn ang="0">
                  <a:pos x="73" y="463"/>
                </a:cxn>
                <a:cxn ang="0">
                  <a:pos x="89" y="469"/>
                </a:cxn>
                <a:cxn ang="0">
                  <a:pos x="110" y="475"/>
                </a:cxn>
                <a:cxn ang="0">
                  <a:pos x="128" y="478"/>
                </a:cxn>
                <a:cxn ang="0">
                  <a:pos x="146" y="478"/>
                </a:cxn>
                <a:cxn ang="0">
                  <a:pos x="163" y="476"/>
                </a:cxn>
                <a:cxn ang="0">
                  <a:pos x="179" y="473"/>
                </a:cxn>
                <a:cxn ang="0">
                  <a:pos x="194" y="468"/>
                </a:cxn>
                <a:cxn ang="0">
                  <a:pos x="208" y="463"/>
                </a:cxn>
                <a:cxn ang="0">
                  <a:pos x="220" y="456"/>
                </a:cxn>
                <a:cxn ang="0">
                  <a:pos x="234" y="447"/>
                </a:cxn>
                <a:cxn ang="0">
                  <a:pos x="249" y="436"/>
                </a:cxn>
                <a:cxn ang="0">
                  <a:pos x="261" y="425"/>
                </a:cxn>
                <a:cxn ang="0">
                  <a:pos x="269" y="413"/>
                </a:cxn>
                <a:cxn ang="0">
                  <a:pos x="276" y="397"/>
                </a:cxn>
                <a:cxn ang="0">
                  <a:pos x="282" y="379"/>
                </a:cxn>
                <a:cxn ang="0">
                  <a:pos x="286" y="361"/>
                </a:cxn>
                <a:cxn ang="0">
                  <a:pos x="286" y="340"/>
                </a:cxn>
                <a:cxn ang="0">
                  <a:pos x="284" y="318"/>
                </a:cxn>
                <a:cxn ang="0">
                  <a:pos x="280" y="301"/>
                </a:cxn>
                <a:cxn ang="0">
                  <a:pos x="275" y="287"/>
                </a:cxn>
                <a:cxn ang="0">
                  <a:pos x="266" y="266"/>
                </a:cxn>
                <a:cxn ang="0">
                  <a:pos x="256" y="247"/>
                </a:cxn>
                <a:cxn ang="0">
                  <a:pos x="245" y="228"/>
                </a:cxn>
                <a:cxn ang="0">
                  <a:pos x="232" y="210"/>
                </a:cxn>
                <a:cxn ang="0">
                  <a:pos x="214" y="185"/>
                </a:cxn>
                <a:cxn ang="0">
                  <a:pos x="196" y="155"/>
                </a:cxn>
                <a:cxn ang="0">
                  <a:pos x="179" y="126"/>
                </a:cxn>
                <a:cxn ang="0">
                  <a:pos x="164" y="92"/>
                </a:cxn>
                <a:cxn ang="0">
                  <a:pos x="153" y="58"/>
                </a:cxn>
                <a:cxn ang="0">
                  <a:pos x="147" y="34"/>
                </a:cxn>
                <a:cxn ang="0">
                  <a:pos x="145" y="17"/>
                </a:cxn>
                <a:cxn ang="0">
                  <a:pos x="145" y="0"/>
                </a:cxn>
                <a:cxn ang="0">
                  <a:pos x="144" y="2"/>
                </a:cxn>
              </a:cxnLst>
              <a:rect l="0" t="0" r="r" b="b"/>
              <a:pathLst>
                <a:path w="287" h="479">
                  <a:moveTo>
                    <a:pt x="144" y="2"/>
                  </a:moveTo>
                  <a:lnTo>
                    <a:pt x="139" y="33"/>
                  </a:lnTo>
                  <a:lnTo>
                    <a:pt x="136" y="52"/>
                  </a:lnTo>
                  <a:lnTo>
                    <a:pt x="131" y="70"/>
                  </a:lnTo>
                  <a:lnTo>
                    <a:pt x="122" y="95"/>
                  </a:lnTo>
                  <a:lnTo>
                    <a:pt x="104" y="131"/>
                  </a:lnTo>
                  <a:lnTo>
                    <a:pt x="67" y="185"/>
                  </a:lnTo>
                  <a:lnTo>
                    <a:pt x="43" y="222"/>
                  </a:lnTo>
                  <a:lnTo>
                    <a:pt x="18" y="264"/>
                  </a:lnTo>
                  <a:lnTo>
                    <a:pt x="8" y="296"/>
                  </a:lnTo>
                  <a:lnTo>
                    <a:pt x="2" y="327"/>
                  </a:lnTo>
                  <a:lnTo>
                    <a:pt x="0" y="357"/>
                  </a:lnTo>
                  <a:lnTo>
                    <a:pt x="2" y="380"/>
                  </a:lnTo>
                  <a:lnTo>
                    <a:pt x="5" y="393"/>
                  </a:lnTo>
                  <a:lnTo>
                    <a:pt x="11" y="405"/>
                  </a:lnTo>
                  <a:lnTo>
                    <a:pt x="18" y="421"/>
                  </a:lnTo>
                  <a:lnTo>
                    <a:pt x="26" y="430"/>
                  </a:lnTo>
                  <a:lnTo>
                    <a:pt x="37" y="445"/>
                  </a:lnTo>
                  <a:lnTo>
                    <a:pt x="56" y="456"/>
                  </a:lnTo>
                  <a:lnTo>
                    <a:pt x="73" y="463"/>
                  </a:lnTo>
                  <a:lnTo>
                    <a:pt x="89" y="469"/>
                  </a:lnTo>
                  <a:lnTo>
                    <a:pt x="110" y="475"/>
                  </a:lnTo>
                  <a:lnTo>
                    <a:pt x="128" y="478"/>
                  </a:lnTo>
                  <a:lnTo>
                    <a:pt x="146" y="478"/>
                  </a:lnTo>
                  <a:lnTo>
                    <a:pt x="163" y="476"/>
                  </a:lnTo>
                  <a:lnTo>
                    <a:pt x="179" y="473"/>
                  </a:lnTo>
                  <a:lnTo>
                    <a:pt x="194" y="468"/>
                  </a:lnTo>
                  <a:lnTo>
                    <a:pt x="208" y="463"/>
                  </a:lnTo>
                  <a:lnTo>
                    <a:pt x="220" y="456"/>
                  </a:lnTo>
                  <a:lnTo>
                    <a:pt x="234" y="447"/>
                  </a:lnTo>
                  <a:lnTo>
                    <a:pt x="249" y="436"/>
                  </a:lnTo>
                  <a:lnTo>
                    <a:pt x="261" y="425"/>
                  </a:lnTo>
                  <a:lnTo>
                    <a:pt x="269" y="413"/>
                  </a:lnTo>
                  <a:lnTo>
                    <a:pt x="276" y="397"/>
                  </a:lnTo>
                  <a:lnTo>
                    <a:pt x="282" y="379"/>
                  </a:lnTo>
                  <a:lnTo>
                    <a:pt x="286" y="361"/>
                  </a:lnTo>
                  <a:lnTo>
                    <a:pt x="286" y="340"/>
                  </a:lnTo>
                  <a:lnTo>
                    <a:pt x="284" y="318"/>
                  </a:lnTo>
                  <a:lnTo>
                    <a:pt x="280" y="301"/>
                  </a:lnTo>
                  <a:lnTo>
                    <a:pt x="275" y="287"/>
                  </a:lnTo>
                  <a:lnTo>
                    <a:pt x="266" y="266"/>
                  </a:lnTo>
                  <a:lnTo>
                    <a:pt x="256" y="247"/>
                  </a:lnTo>
                  <a:lnTo>
                    <a:pt x="245" y="228"/>
                  </a:lnTo>
                  <a:lnTo>
                    <a:pt x="232" y="210"/>
                  </a:lnTo>
                  <a:lnTo>
                    <a:pt x="214" y="185"/>
                  </a:lnTo>
                  <a:lnTo>
                    <a:pt x="196" y="155"/>
                  </a:lnTo>
                  <a:lnTo>
                    <a:pt x="179" y="126"/>
                  </a:lnTo>
                  <a:lnTo>
                    <a:pt x="164" y="92"/>
                  </a:lnTo>
                  <a:lnTo>
                    <a:pt x="153" y="58"/>
                  </a:lnTo>
                  <a:lnTo>
                    <a:pt x="147" y="34"/>
                  </a:lnTo>
                  <a:lnTo>
                    <a:pt x="145" y="17"/>
                  </a:lnTo>
                  <a:lnTo>
                    <a:pt x="145" y="0"/>
                  </a:lnTo>
                  <a:lnTo>
                    <a:pt x="144" y="2"/>
                  </a:lnTo>
                </a:path>
              </a:pathLst>
            </a:custGeom>
            <a:solidFill>
              <a:srgbClr val="076BFF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23" name="Freeform 79"/>
            <p:cNvSpPr>
              <a:spLocks/>
            </p:cNvSpPr>
            <p:nvPr/>
          </p:nvSpPr>
          <p:spPr bwMode="auto">
            <a:xfrm>
              <a:off x="2889" y="3366"/>
              <a:ext cx="45" cy="111"/>
            </a:xfrm>
            <a:custGeom>
              <a:avLst/>
              <a:gdLst/>
              <a:ahLst/>
              <a:cxnLst>
                <a:cxn ang="0">
                  <a:pos x="111" y="15"/>
                </a:cxn>
                <a:cxn ang="0">
                  <a:pos x="114" y="0"/>
                </a:cxn>
                <a:cxn ang="0">
                  <a:pos x="94" y="32"/>
                </a:cxn>
                <a:cxn ang="0">
                  <a:pos x="86" y="47"/>
                </a:cxn>
                <a:cxn ang="0">
                  <a:pos x="76" y="63"/>
                </a:cxn>
                <a:cxn ang="0">
                  <a:pos x="64" y="77"/>
                </a:cxn>
                <a:cxn ang="0">
                  <a:pos x="50" y="98"/>
                </a:cxn>
                <a:cxn ang="0">
                  <a:pos x="37" y="118"/>
                </a:cxn>
                <a:cxn ang="0">
                  <a:pos x="29" y="131"/>
                </a:cxn>
                <a:cxn ang="0">
                  <a:pos x="20" y="148"/>
                </a:cxn>
                <a:cxn ang="0">
                  <a:pos x="11" y="165"/>
                </a:cxn>
                <a:cxn ang="0">
                  <a:pos x="3" y="186"/>
                </a:cxn>
                <a:cxn ang="0">
                  <a:pos x="0" y="207"/>
                </a:cxn>
                <a:cxn ang="0">
                  <a:pos x="0" y="230"/>
                </a:cxn>
                <a:cxn ang="0">
                  <a:pos x="11" y="253"/>
                </a:cxn>
                <a:cxn ang="0">
                  <a:pos x="20" y="267"/>
                </a:cxn>
                <a:cxn ang="0">
                  <a:pos x="49" y="278"/>
                </a:cxn>
                <a:cxn ang="0">
                  <a:pos x="81" y="274"/>
                </a:cxn>
                <a:cxn ang="0">
                  <a:pos x="55" y="247"/>
                </a:cxn>
                <a:cxn ang="0">
                  <a:pos x="42" y="226"/>
                </a:cxn>
                <a:cxn ang="0">
                  <a:pos x="37" y="206"/>
                </a:cxn>
                <a:cxn ang="0">
                  <a:pos x="39" y="184"/>
                </a:cxn>
                <a:cxn ang="0">
                  <a:pos x="46" y="158"/>
                </a:cxn>
                <a:cxn ang="0">
                  <a:pos x="55" y="133"/>
                </a:cxn>
                <a:cxn ang="0">
                  <a:pos x="65" y="109"/>
                </a:cxn>
                <a:cxn ang="0">
                  <a:pos x="78" y="89"/>
                </a:cxn>
                <a:cxn ang="0">
                  <a:pos x="90" y="70"/>
                </a:cxn>
                <a:cxn ang="0">
                  <a:pos x="96" y="56"/>
                </a:cxn>
                <a:cxn ang="0">
                  <a:pos x="105" y="37"/>
                </a:cxn>
                <a:cxn ang="0">
                  <a:pos x="111" y="15"/>
                </a:cxn>
              </a:cxnLst>
              <a:rect l="0" t="0" r="r" b="b"/>
              <a:pathLst>
                <a:path w="115" h="279">
                  <a:moveTo>
                    <a:pt x="111" y="15"/>
                  </a:moveTo>
                  <a:lnTo>
                    <a:pt x="114" y="0"/>
                  </a:lnTo>
                  <a:lnTo>
                    <a:pt x="94" y="32"/>
                  </a:lnTo>
                  <a:lnTo>
                    <a:pt x="86" y="47"/>
                  </a:lnTo>
                  <a:lnTo>
                    <a:pt x="76" y="63"/>
                  </a:lnTo>
                  <a:lnTo>
                    <a:pt x="64" y="77"/>
                  </a:lnTo>
                  <a:lnTo>
                    <a:pt x="50" y="98"/>
                  </a:lnTo>
                  <a:lnTo>
                    <a:pt x="37" y="118"/>
                  </a:lnTo>
                  <a:lnTo>
                    <a:pt x="29" y="131"/>
                  </a:lnTo>
                  <a:lnTo>
                    <a:pt x="20" y="148"/>
                  </a:lnTo>
                  <a:lnTo>
                    <a:pt x="11" y="165"/>
                  </a:lnTo>
                  <a:lnTo>
                    <a:pt x="3" y="186"/>
                  </a:lnTo>
                  <a:lnTo>
                    <a:pt x="0" y="207"/>
                  </a:lnTo>
                  <a:lnTo>
                    <a:pt x="0" y="230"/>
                  </a:lnTo>
                  <a:lnTo>
                    <a:pt x="11" y="253"/>
                  </a:lnTo>
                  <a:lnTo>
                    <a:pt x="20" y="267"/>
                  </a:lnTo>
                  <a:lnTo>
                    <a:pt x="49" y="278"/>
                  </a:lnTo>
                  <a:lnTo>
                    <a:pt x="81" y="274"/>
                  </a:lnTo>
                  <a:lnTo>
                    <a:pt x="55" y="247"/>
                  </a:lnTo>
                  <a:lnTo>
                    <a:pt x="42" y="226"/>
                  </a:lnTo>
                  <a:lnTo>
                    <a:pt x="37" y="206"/>
                  </a:lnTo>
                  <a:lnTo>
                    <a:pt x="39" y="184"/>
                  </a:lnTo>
                  <a:lnTo>
                    <a:pt x="46" y="158"/>
                  </a:lnTo>
                  <a:lnTo>
                    <a:pt x="55" y="133"/>
                  </a:lnTo>
                  <a:lnTo>
                    <a:pt x="65" y="109"/>
                  </a:lnTo>
                  <a:lnTo>
                    <a:pt x="78" y="89"/>
                  </a:lnTo>
                  <a:lnTo>
                    <a:pt x="90" y="70"/>
                  </a:lnTo>
                  <a:lnTo>
                    <a:pt x="96" y="56"/>
                  </a:lnTo>
                  <a:lnTo>
                    <a:pt x="105" y="37"/>
                  </a:lnTo>
                  <a:lnTo>
                    <a:pt x="111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117"/>
          <p:cNvGrpSpPr>
            <a:grpSpLocks/>
          </p:cNvGrpSpPr>
          <p:nvPr/>
        </p:nvGrpSpPr>
        <p:grpSpPr bwMode="auto">
          <a:xfrm>
            <a:off x="4591050" y="5429250"/>
            <a:ext cx="1452563" cy="303213"/>
            <a:chOff x="2892" y="3504"/>
            <a:chExt cx="915" cy="191"/>
          </a:xfrm>
        </p:grpSpPr>
        <p:grpSp>
          <p:nvGrpSpPr>
            <p:cNvPr id="10" name="Group 74"/>
            <p:cNvGrpSpPr>
              <a:grpSpLocks/>
            </p:cNvGrpSpPr>
            <p:nvPr/>
          </p:nvGrpSpPr>
          <p:grpSpPr bwMode="auto">
            <a:xfrm>
              <a:off x="2892" y="3504"/>
              <a:ext cx="114" cy="191"/>
              <a:chOff x="2880" y="3312"/>
              <a:chExt cx="114" cy="191"/>
            </a:xfrm>
          </p:grpSpPr>
          <p:sp>
            <p:nvSpPr>
              <p:cNvPr id="211019" name="Freeform 75"/>
              <p:cNvSpPr>
                <a:spLocks/>
              </p:cNvSpPr>
              <p:nvPr/>
            </p:nvSpPr>
            <p:spPr bwMode="auto">
              <a:xfrm>
                <a:off x="2880" y="3312"/>
                <a:ext cx="114" cy="191"/>
              </a:xfrm>
              <a:custGeom>
                <a:avLst/>
                <a:gdLst/>
                <a:ahLst/>
                <a:cxnLst>
                  <a:cxn ang="0">
                    <a:pos x="144" y="2"/>
                  </a:cxn>
                  <a:cxn ang="0">
                    <a:pos x="139" y="33"/>
                  </a:cxn>
                  <a:cxn ang="0">
                    <a:pos x="136" y="52"/>
                  </a:cxn>
                  <a:cxn ang="0">
                    <a:pos x="131" y="70"/>
                  </a:cxn>
                  <a:cxn ang="0">
                    <a:pos x="122" y="95"/>
                  </a:cxn>
                  <a:cxn ang="0">
                    <a:pos x="104" y="131"/>
                  </a:cxn>
                  <a:cxn ang="0">
                    <a:pos x="67" y="185"/>
                  </a:cxn>
                  <a:cxn ang="0">
                    <a:pos x="43" y="222"/>
                  </a:cxn>
                  <a:cxn ang="0">
                    <a:pos x="18" y="264"/>
                  </a:cxn>
                  <a:cxn ang="0">
                    <a:pos x="8" y="296"/>
                  </a:cxn>
                  <a:cxn ang="0">
                    <a:pos x="2" y="327"/>
                  </a:cxn>
                  <a:cxn ang="0">
                    <a:pos x="0" y="357"/>
                  </a:cxn>
                  <a:cxn ang="0">
                    <a:pos x="2" y="380"/>
                  </a:cxn>
                  <a:cxn ang="0">
                    <a:pos x="5" y="393"/>
                  </a:cxn>
                  <a:cxn ang="0">
                    <a:pos x="11" y="405"/>
                  </a:cxn>
                  <a:cxn ang="0">
                    <a:pos x="18" y="421"/>
                  </a:cxn>
                  <a:cxn ang="0">
                    <a:pos x="26" y="430"/>
                  </a:cxn>
                  <a:cxn ang="0">
                    <a:pos x="37" y="445"/>
                  </a:cxn>
                  <a:cxn ang="0">
                    <a:pos x="56" y="456"/>
                  </a:cxn>
                  <a:cxn ang="0">
                    <a:pos x="73" y="463"/>
                  </a:cxn>
                  <a:cxn ang="0">
                    <a:pos x="89" y="469"/>
                  </a:cxn>
                  <a:cxn ang="0">
                    <a:pos x="110" y="475"/>
                  </a:cxn>
                  <a:cxn ang="0">
                    <a:pos x="128" y="478"/>
                  </a:cxn>
                  <a:cxn ang="0">
                    <a:pos x="146" y="478"/>
                  </a:cxn>
                  <a:cxn ang="0">
                    <a:pos x="163" y="476"/>
                  </a:cxn>
                  <a:cxn ang="0">
                    <a:pos x="179" y="473"/>
                  </a:cxn>
                  <a:cxn ang="0">
                    <a:pos x="194" y="468"/>
                  </a:cxn>
                  <a:cxn ang="0">
                    <a:pos x="208" y="463"/>
                  </a:cxn>
                  <a:cxn ang="0">
                    <a:pos x="220" y="456"/>
                  </a:cxn>
                  <a:cxn ang="0">
                    <a:pos x="234" y="447"/>
                  </a:cxn>
                  <a:cxn ang="0">
                    <a:pos x="249" y="436"/>
                  </a:cxn>
                  <a:cxn ang="0">
                    <a:pos x="261" y="425"/>
                  </a:cxn>
                  <a:cxn ang="0">
                    <a:pos x="269" y="413"/>
                  </a:cxn>
                  <a:cxn ang="0">
                    <a:pos x="276" y="397"/>
                  </a:cxn>
                  <a:cxn ang="0">
                    <a:pos x="282" y="379"/>
                  </a:cxn>
                  <a:cxn ang="0">
                    <a:pos x="286" y="361"/>
                  </a:cxn>
                  <a:cxn ang="0">
                    <a:pos x="286" y="340"/>
                  </a:cxn>
                  <a:cxn ang="0">
                    <a:pos x="284" y="318"/>
                  </a:cxn>
                  <a:cxn ang="0">
                    <a:pos x="280" y="301"/>
                  </a:cxn>
                  <a:cxn ang="0">
                    <a:pos x="275" y="287"/>
                  </a:cxn>
                  <a:cxn ang="0">
                    <a:pos x="266" y="266"/>
                  </a:cxn>
                  <a:cxn ang="0">
                    <a:pos x="256" y="247"/>
                  </a:cxn>
                  <a:cxn ang="0">
                    <a:pos x="245" y="228"/>
                  </a:cxn>
                  <a:cxn ang="0">
                    <a:pos x="232" y="210"/>
                  </a:cxn>
                  <a:cxn ang="0">
                    <a:pos x="214" y="185"/>
                  </a:cxn>
                  <a:cxn ang="0">
                    <a:pos x="196" y="155"/>
                  </a:cxn>
                  <a:cxn ang="0">
                    <a:pos x="179" y="126"/>
                  </a:cxn>
                  <a:cxn ang="0">
                    <a:pos x="164" y="92"/>
                  </a:cxn>
                  <a:cxn ang="0">
                    <a:pos x="153" y="58"/>
                  </a:cxn>
                  <a:cxn ang="0">
                    <a:pos x="147" y="34"/>
                  </a:cxn>
                  <a:cxn ang="0">
                    <a:pos x="145" y="17"/>
                  </a:cxn>
                  <a:cxn ang="0">
                    <a:pos x="145" y="0"/>
                  </a:cxn>
                  <a:cxn ang="0">
                    <a:pos x="144" y="2"/>
                  </a:cxn>
                </a:cxnLst>
                <a:rect l="0" t="0" r="r" b="b"/>
                <a:pathLst>
                  <a:path w="287" h="479">
                    <a:moveTo>
                      <a:pt x="144" y="2"/>
                    </a:moveTo>
                    <a:lnTo>
                      <a:pt x="139" y="33"/>
                    </a:lnTo>
                    <a:lnTo>
                      <a:pt x="136" y="52"/>
                    </a:lnTo>
                    <a:lnTo>
                      <a:pt x="131" y="70"/>
                    </a:lnTo>
                    <a:lnTo>
                      <a:pt x="122" y="95"/>
                    </a:lnTo>
                    <a:lnTo>
                      <a:pt x="104" y="131"/>
                    </a:lnTo>
                    <a:lnTo>
                      <a:pt x="67" y="185"/>
                    </a:lnTo>
                    <a:lnTo>
                      <a:pt x="43" y="222"/>
                    </a:lnTo>
                    <a:lnTo>
                      <a:pt x="18" y="264"/>
                    </a:lnTo>
                    <a:lnTo>
                      <a:pt x="8" y="296"/>
                    </a:lnTo>
                    <a:lnTo>
                      <a:pt x="2" y="327"/>
                    </a:lnTo>
                    <a:lnTo>
                      <a:pt x="0" y="357"/>
                    </a:lnTo>
                    <a:lnTo>
                      <a:pt x="2" y="380"/>
                    </a:lnTo>
                    <a:lnTo>
                      <a:pt x="5" y="393"/>
                    </a:lnTo>
                    <a:lnTo>
                      <a:pt x="11" y="405"/>
                    </a:lnTo>
                    <a:lnTo>
                      <a:pt x="18" y="421"/>
                    </a:lnTo>
                    <a:lnTo>
                      <a:pt x="26" y="430"/>
                    </a:lnTo>
                    <a:lnTo>
                      <a:pt x="37" y="445"/>
                    </a:lnTo>
                    <a:lnTo>
                      <a:pt x="56" y="456"/>
                    </a:lnTo>
                    <a:lnTo>
                      <a:pt x="73" y="463"/>
                    </a:lnTo>
                    <a:lnTo>
                      <a:pt x="89" y="469"/>
                    </a:lnTo>
                    <a:lnTo>
                      <a:pt x="110" y="475"/>
                    </a:lnTo>
                    <a:lnTo>
                      <a:pt x="128" y="478"/>
                    </a:lnTo>
                    <a:lnTo>
                      <a:pt x="146" y="478"/>
                    </a:lnTo>
                    <a:lnTo>
                      <a:pt x="163" y="476"/>
                    </a:lnTo>
                    <a:lnTo>
                      <a:pt x="179" y="473"/>
                    </a:lnTo>
                    <a:lnTo>
                      <a:pt x="194" y="468"/>
                    </a:lnTo>
                    <a:lnTo>
                      <a:pt x="208" y="463"/>
                    </a:lnTo>
                    <a:lnTo>
                      <a:pt x="220" y="456"/>
                    </a:lnTo>
                    <a:lnTo>
                      <a:pt x="234" y="447"/>
                    </a:lnTo>
                    <a:lnTo>
                      <a:pt x="249" y="436"/>
                    </a:lnTo>
                    <a:lnTo>
                      <a:pt x="261" y="425"/>
                    </a:lnTo>
                    <a:lnTo>
                      <a:pt x="269" y="413"/>
                    </a:lnTo>
                    <a:lnTo>
                      <a:pt x="276" y="397"/>
                    </a:lnTo>
                    <a:lnTo>
                      <a:pt x="282" y="379"/>
                    </a:lnTo>
                    <a:lnTo>
                      <a:pt x="286" y="361"/>
                    </a:lnTo>
                    <a:lnTo>
                      <a:pt x="286" y="340"/>
                    </a:lnTo>
                    <a:lnTo>
                      <a:pt x="284" y="318"/>
                    </a:lnTo>
                    <a:lnTo>
                      <a:pt x="280" y="301"/>
                    </a:lnTo>
                    <a:lnTo>
                      <a:pt x="275" y="287"/>
                    </a:lnTo>
                    <a:lnTo>
                      <a:pt x="266" y="266"/>
                    </a:lnTo>
                    <a:lnTo>
                      <a:pt x="256" y="247"/>
                    </a:lnTo>
                    <a:lnTo>
                      <a:pt x="245" y="228"/>
                    </a:lnTo>
                    <a:lnTo>
                      <a:pt x="232" y="210"/>
                    </a:lnTo>
                    <a:lnTo>
                      <a:pt x="214" y="185"/>
                    </a:lnTo>
                    <a:lnTo>
                      <a:pt x="196" y="155"/>
                    </a:lnTo>
                    <a:lnTo>
                      <a:pt x="179" y="126"/>
                    </a:lnTo>
                    <a:lnTo>
                      <a:pt x="164" y="92"/>
                    </a:lnTo>
                    <a:lnTo>
                      <a:pt x="153" y="58"/>
                    </a:lnTo>
                    <a:lnTo>
                      <a:pt x="147" y="34"/>
                    </a:lnTo>
                    <a:lnTo>
                      <a:pt x="145" y="17"/>
                    </a:lnTo>
                    <a:lnTo>
                      <a:pt x="145" y="0"/>
                    </a:lnTo>
                    <a:lnTo>
                      <a:pt x="144" y="2"/>
                    </a:lnTo>
                  </a:path>
                </a:pathLst>
              </a:custGeom>
              <a:solidFill>
                <a:srgbClr val="076BFF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020" name="Freeform 76"/>
              <p:cNvSpPr>
                <a:spLocks/>
              </p:cNvSpPr>
              <p:nvPr/>
            </p:nvSpPr>
            <p:spPr bwMode="auto">
              <a:xfrm>
                <a:off x="2889" y="3366"/>
                <a:ext cx="45" cy="111"/>
              </a:xfrm>
              <a:custGeom>
                <a:avLst/>
                <a:gdLst/>
                <a:ahLst/>
                <a:cxnLst>
                  <a:cxn ang="0">
                    <a:pos x="111" y="15"/>
                  </a:cxn>
                  <a:cxn ang="0">
                    <a:pos x="114" y="0"/>
                  </a:cxn>
                  <a:cxn ang="0">
                    <a:pos x="94" y="32"/>
                  </a:cxn>
                  <a:cxn ang="0">
                    <a:pos x="86" y="47"/>
                  </a:cxn>
                  <a:cxn ang="0">
                    <a:pos x="76" y="63"/>
                  </a:cxn>
                  <a:cxn ang="0">
                    <a:pos x="64" y="77"/>
                  </a:cxn>
                  <a:cxn ang="0">
                    <a:pos x="50" y="98"/>
                  </a:cxn>
                  <a:cxn ang="0">
                    <a:pos x="37" y="118"/>
                  </a:cxn>
                  <a:cxn ang="0">
                    <a:pos x="29" y="131"/>
                  </a:cxn>
                  <a:cxn ang="0">
                    <a:pos x="20" y="148"/>
                  </a:cxn>
                  <a:cxn ang="0">
                    <a:pos x="11" y="165"/>
                  </a:cxn>
                  <a:cxn ang="0">
                    <a:pos x="3" y="186"/>
                  </a:cxn>
                  <a:cxn ang="0">
                    <a:pos x="0" y="207"/>
                  </a:cxn>
                  <a:cxn ang="0">
                    <a:pos x="0" y="230"/>
                  </a:cxn>
                  <a:cxn ang="0">
                    <a:pos x="11" y="253"/>
                  </a:cxn>
                  <a:cxn ang="0">
                    <a:pos x="20" y="267"/>
                  </a:cxn>
                  <a:cxn ang="0">
                    <a:pos x="49" y="278"/>
                  </a:cxn>
                  <a:cxn ang="0">
                    <a:pos x="81" y="274"/>
                  </a:cxn>
                  <a:cxn ang="0">
                    <a:pos x="55" y="247"/>
                  </a:cxn>
                  <a:cxn ang="0">
                    <a:pos x="42" y="226"/>
                  </a:cxn>
                  <a:cxn ang="0">
                    <a:pos x="37" y="206"/>
                  </a:cxn>
                  <a:cxn ang="0">
                    <a:pos x="39" y="184"/>
                  </a:cxn>
                  <a:cxn ang="0">
                    <a:pos x="46" y="158"/>
                  </a:cxn>
                  <a:cxn ang="0">
                    <a:pos x="55" y="133"/>
                  </a:cxn>
                  <a:cxn ang="0">
                    <a:pos x="65" y="109"/>
                  </a:cxn>
                  <a:cxn ang="0">
                    <a:pos x="78" y="89"/>
                  </a:cxn>
                  <a:cxn ang="0">
                    <a:pos x="90" y="70"/>
                  </a:cxn>
                  <a:cxn ang="0">
                    <a:pos x="96" y="56"/>
                  </a:cxn>
                  <a:cxn ang="0">
                    <a:pos x="105" y="37"/>
                  </a:cxn>
                  <a:cxn ang="0">
                    <a:pos x="111" y="15"/>
                  </a:cxn>
                </a:cxnLst>
                <a:rect l="0" t="0" r="r" b="b"/>
                <a:pathLst>
                  <a:path w="115" h="279">
                    <a:moveTo>
                      <a:pt x="111" y="15"/>
                    </a:moveTo>
                    <a:lnTo>
                      <a:pt x="114" y="0"/>
                    </a:lnTo>
                    <a:lnTo>
                      <a:pt x="94" y="32"/>
                    </a:lnTo>
                    <a:lnTo>
                      <a:pt x="86" y="47"/>
                    </a:lnTo>
                    <a:lnTo>
                      <a:pt x="76" y="63"/>
                    </a:lnTo>
                    <a:lnTo>
                      <a:pt x="64" y="77"/>
                    </a:lnTo>
                    <a:lnTo>
                      <a:pt x="50" y="98"/>
                    </a:lnTo>
                    <a:lnTo>
                      <a:pt x="37" y="118"/>
                    </a:lnTo>
                    <a:lnTo>
                      <a:pt x="29" y="131"/>
                    </a:lnTo>
                    <a:lnTo>
                      <a:pt x="20" y="148"/>
                    </a:lnTo>
                    <a:lnTo>
                      <a:pt x="11" y="165"/>
                    </a:lnTo>
                    <a:lnTo>
                      <a:pt x="3" y="186"/>
                    </a:lnTo>
                    <a:lnTo>
                      <a:pt x="0" y="207"/>
                    </a:lnTo>
                    <a:lnTo>
                      <a:pt x="0" y="230"/>
                    </a:lnTo>
                    <a:lnTo>
                      <a:pt x="11" y="253"/>
                    </a:lnTo>
                    <a:lnTo>
                      <a:pt x="20" y="267"/>
                    </a:lnTo>
                    <a:lnTo>
                      <a:pt x="49" y="278"/>
                    </a:lnTo>
                    <a:lnTo>
                      <a:pt x="81" y="274"/>
                    </a:lnTo>
                    <a:lnTo>
                      <a:pt x="55" y="247"/>
                    </a:lnTo>
                    <a:lnTo>
                      <a:pt x="42" y="226"/>
                    </a:lnTo>
                    <a:lnTo>
                      <a:pt x="37" y="206"/>
                    </a:lnTo>
                    <a:lnTo>
                      <a:pt x="39" y="184"/>
                    </a:lnTo>
                    <a:lnTo>
                      <a:pt x="46" y="158"/>
                    </a:lnTo>
                    <a:lnTo>
                      <a:pt x="55" y="133"/>
                    </a:lnTo>
                    <a:lnTo>
                      <a:pt x="65" y="109"/>
                    </a:lnTo>
                    <a:lnTo>
                      <a:pt x="78" y="89"/>
                    </a:lnTo>
                    <a:lnTo>
                      <a:pt x="90" y="70"/>
                    </a:lnTo>
                    <a:lnTo>
                      <a:pt x="96" y="56"/>
                    </a:lnTo>
                    <a:lnTo>
                      <a:pt x="105" y="37"/>
                    </a:lnTo>
                    <a:lnTo>
                      <a:pt x="111" y="15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1024" name="Freeform 80"/>
            <p:cNvSpPr>
              <a:spLocks/>
            </p:cNvSpPr>
            <p:nvPr/>
          </p:nvSpPr>
          <p:spPr bwMode="auto">
            <a:xfrm>
              <a:off x="3693" y="3504"/>
              <a:ext cx="114" cy="191"/>
            </a:xfrm>
            <a:custGeom>
              <a:avLst/>
              <a:gdLst/>
              <a:ahLst/>
              <a:cxnLst>
                <a:cxn ang="0">
                  <a:pos x="144" y="2"/>
                </a:cxn>
                <a:cxn ang="0">
                  <a:pos x="139" y="33"/>
                </a:cxn>
                <a:cxn ang="0">
                  <a:pos x="136" y="52"/>
                </a:cxn>
                <a:cxn ang="0">
                  <a:pos x="131" y="70"/>
                </a:cxn>
                <a:cxn ang="0">
                  <a:pos x="122" y="95"/>
                </a:cxn>
                <a:cxn ang="0">
                  <a:pos x="104" y="131"/>
                </a:cxn>
                <a:cxn ang="0">
                  <a:pos x="67" y="185"/>
                </a:cxn>
                <a:cxn ang="0">
                  <a:pos x="43" y="222"/>
                </a:cxn>
                <a:cxn ang="0">
                  <a:pos x="18" y="264"/>
                </a:cxn>
                <a:cxn ang="0">
                  <a:pos x="8" y="296"/>
                </a:cxn>
                <a:cxn ang="0">
                  <a:pos x="2" y="327"/>
                </a:cxn>
                <a:cxn ang="0">
                  <a:pos x="0" y="357"/>
                </a:cxn>
                <a:cxn ang="0">
                  <a:pos x="2" y="380"/>
                </a:cxn>
                <a:cxn ang="0">
                  <a:pos x="5" y="393"/>
                </a:cxn>
                <a:cxn ang="0">
                  <a:pos x="11" y="405"/>
                </a:cxn>
                <a:cxn ang="0">
                  <a:pos x="18" y="421"/>
                </a:cxn>
                <a:cxn ang="0">
                  <a:pos x="26" y="430"/>
                </a:cxn>
                <a:cxn ang="0">
                  <a:pos x="37" y="445"/>
                </a:cxn>
                <a:cxn ang="0">
                  <a:pos x="56" y="456"/>
                </a:cxn>
                <a:cxn ang="0">
                  <a:pos x="73" y="463"/>
                </a:cxn>
                <a:cxn ang="0">
                  <a:pos x="89" y="469"/>
                </a:cxn>
                <a:cxn ang="0">
                  <a:pos x="110" y="475"/>
                </a:cxn>
                <a:cxn ang="0">
                  <a:pos x="128" y="478"/>
                </a:cxn>
                <a:cxn ang="0">
                  <a:pos x="146" y="478"/>
                </a:cxn>
                <a:cxn ang="0">
                  <a:pos x="163" y="476"/>
                </a:cxn>
                <a:cxn ang="0">
                  <a:pos x="179" y="473"/>
                </a:cxn>
                <a:cxn ang="0">
                  <a:pos x="194" y="468"/>
                </a:cxn>
                <a:cxn ang="0">
                  <a:pos x="208" y="463"/>
                </a:cxn>
                <a:cxn ang="0">
                  <a:pos x="220" y="456"/>
                </a:cxn>
                <a:cxn ang="0">
                  <a:pos x="234" y="447"/>
                </a:cxn>
                <a:cxn ang="0">
                  <a:pos x="249" y="436"/>
                </a:cxn>
                <a:cxn ang="0">
                  <a:pos x="261" y="425"/>
                </a:cxn>
                <a:cxn ang="0">
                  <a:pos x="269" y="413"/>
                </a:cxn>
                <a:cxn ang="0">
                  <a:pos x="276" y="397"/>
                </a:cxn>
                <a:cxn ang="0">
                  <a:pos x="282" y="379"/>
                </a:cxn>
                <a:cxn ang="0">
                  <a:pos x="286" y="361"/>
                </a:cxn>
                <a:cxn ang="0">
                  <a:pos x="286" y="340"/>
                </a:cxn>
                <a:cxn ang="0">
                  <a:pos x="284" y="318"/>
                </a:cxn>
                <a:cxn ang="0">
                  <a:pos x="280" y="301"/>
                </a:cxn>
                <a:cxn ang="0">
                  <a:pos x="275" y="287"/>
                </a:cxn>
                <a:cxn ang="0">
                  <a:pos x="266" y="266"/>
                </a:cxn>
                <a:cxn ang="0">
                  <a:pos x="256" y="247"/>
                </a:cxn>
                <a:cxn ang="0">
                  <a:pos x="245" y="228"/>
                </a:cxn>
                <a:cxn ang="0">
                  <a:pos x="232" y="210"/>
                </a:cxn>
                <a:cxn ang="0">
                  <a:pos x="214" y="185"/>
                </a:cxn>
                <a:cxn ang="0">
                  <a:pos x="196" y="155"/>
                </a:cxn>
                <a:cxn ang="0">
                  <a:pos x="179" y="126"/>
                </a:cxn>
                <a:cxn ang="0">
                  <a:pos x="164" y="92"/>
                </a:cxn>
                <a:cxn ang="0">
                  <a:pos x="153" y="58"/>
                </a:cxn>
                <a:cxn ang="0">
                  <a:pos x="147" y="34"/>
                </a:cxn>
                <a:cxn ang="0">
                  <a:pos x="145" y="17"/>
                </a:cxn>
                <a:cxn ang="0">
                  <a:pos x="145" y="0"/>
                </a:cxn>
                <a:cxn ang="0">
                  <a:pos x="144" y="2"/>
                </a:cxn>
              </a:cxnLst>
              <a:rect l="0" t="0" r="r" b="b"/>
              <a:pathLst>
                <a:path w="287" h="479">
                  <a:moveTo>
                    <a:pt x="144" y="2"/>
                  </a:moveTo>
                  <a:lnTo>
                    <a:pt x="139" y="33"/>
                  </a:lnTo>
                  <a:lnTo>
                    <a:pt x="136" y="52"/>
                  </a:lnTo>
                  <a:lnTo>
                    <a:pt x="131" y="70"/>
                  </a:lnTo>
                  <a:lnTo>
                    <a:pt x="122" y="95"/>
                  </a:lnTo>
                  <a:lnTo>
                    <a:pt x="104" y="131"/>
                  </a:lnTo>
                  <a:lnTo>
                    <a:pt x="67" y="185"/>
                  </a:lnTo>
                  <a:lnTo>
                    <a:pt x="43" y="222"/>
                  </a:lnTo>
                  <a:lnTo>
                    <a:pt x="18" y="264"/>
                  </a:lnTo>
                  <a:lnTo>
                    <a:pt x="8" y="296"/>
                  </a:lnTo>
                  <a:lnTo>
                    <a:pt x="2" y="327"/>
                  </a:lnTo>
                  <a:lnTo>
                    <a:pt x="0" y="357"/>
                  </a:lnTo>
                  <a:lnTo>
                    <a:pt x="2" y="380"/>
                  </a:lnTo>
                  <a:lnTo>
                    <a:pt x="5" y="393"/>
                  </a:lnTo>
                  <a:lnTo>
                    <a:pt x="11" y="405"/>
                  </a:lnTo>
                  <a:lnTo>
                    <a:pt x="18" y="421"/>
                  </a:lnTo>
                  <a:lnTo>
                    <a:pt x="26" y="430"/>
                  </a:lnTo>
                  <a:lnTo>
                    <a:pt x="37" y="445"/>
                  </a:lnTo>
                  <a:lnTo>
                    <a:pt x="56" y="456"/>
                  </a:lnTo>
                  <a:lnTo>
                    <a:pt x="73" y="463"/>
                  </a:lnTo>
                  <a:lnTo>
                    <a:pt x="89" y="469"/>
                  </a:lnTo>
                  <a:lnTo>
                    <a:pt x="110" y="475"/>
                  </a:lnTo>
                  <a:lnTo>
                    <a:pt x="128" y="478"/>
                  </a:lnTo>
                  <a:lnTo>
                    <a:pt x="146" y="478"/>
                  </a:lnTo>
                  <a:lnTo>
                    <a:pt x="163" y="476"/>
                  </a:lnTo>
                  <a:lnTo>
                    <a:pt x="179" y="473"/>
                  </a:lnTo>
                  <a:lnTo>
                    <a:pt x="194" y="468"/>
                  </a:lnTo>
                  <a:lnTo>
                    <a:pt x="208" y="463"/>
                  </a:lnTo>
                  <a:lnTo>
                    <a:pt x="220" y="456"/>
                  </a:lnTo>
                  <a:lnTo>
                    <a:pt x="234" y="447"/>
                  </a:lnTo>
                  <a:lnTo>
                    <a:pt x="249" y="436"/>
                  </a:lnTo>
                  <a:lnTo>
                    <a:pt x="261" y="425"/>
                  </a:lnTo>
                  <a:lnTo>
                    <a:pt x="269" y="413"/>
                  </a:lnTo>
                  <a:lnTo>
                    <a:pt x="276" y="397"/>
                  </a:lnTo>
                  <a:lnTo>
                    <a:pt x="282" y="379"/>
                  </a:lnTo>
                  <a:lnTo>
                    <a:pt x="286" y="361"/>
                  </a:lnTo>
                  <a:lnTo>
                    <a:pt x="286" y="340"/>
                  </a:lnTo>
                  <a:lnTo>
                    <a:pt x="284" y="318"/>
                  </a:lnTo>
                  <a:lnTo>
                    <a:pt x="280" y="301"/>
                  </a:lnTo>
                  <a:lnTo>
                    <a:pt x="275" y="287"/>
                  </a:lnTo>
                  <a:lnTo>
                    <a:pt x="266" y="266"/>
                  </a:lnTo>
                  <a:lnTo>
                    <a:pt x="256" y="247"/>
                  </a:lnTo>
                  <a:lnTo>
                    <a:pt x="245" y="228"/>
                  </a:lnTo>
                  <a:lnTo>
                    <a:pt x="232" y="210"/>
                  </a:lnTo>
                  <a:lnTo>
                    <a:pt x="214" y="185"/>
                  </a:lnTo>
                  <a:lnTo>
                    <a:pt x="196" y="155"/>
                  </a:lnTo>
                  <a:lnTo>
                    <a:pt x="179" y="126"/>
                  </a:lnTo>
                  <a:lnTo>
                    <a:pt x="164" y="92"/>
                  </a:lnTo>
                  <a:lnTo>
                    <a:pt x="153" y="58"/>
                  </a:lnTo>
                  <a:lnTo>
                    <a:pt x="147" y="34"/>
                  </a:lnTo>
                  <a:lnTo>
                    <a:pt x="145" y="17"/>
                  </a:lnTo>
                  <a:lnTo>
                    <a:pt x="145" y="0"/>
                  </a:lnTo>
                  <a:lnTo>
                    <a:pt x="144" y="2"/>
                  </a:lnTo>
                </a:path>
              </a:pathLst>
            </a:custGeom>
            <a:solidFill>
              <a:schemeClr val="hlink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25" name="Freeform 81"/>
            <p:cNvSpPr>
              <a:spLocks/>
            </p:cNvSpPr>
            <p:nvPr/>
          </p:nvSpPr>
          <p:spPr bwMode="auto">
            <a:xfrm>
              <a:off x="3702" y="3559"/>
              <a:ext cx="45" cy="111"/>
            </a:xfrm>
            <a:custGeom>
              <a:avLst/>
              <a:gdLst/>
              <a:ahLst/>
              <a:cxnLst>
                <a:cxn ang="0">
                  <a:pos x="111" y="15"/>
                </a:cxn>
                <a:cxn ang="0">
                  <a:pos x="114" y="0"/>
                </a:cxn>
                <a:cxn ang="0">
                  <a:pos x="94" y="32"/>
                </a:cxn>
                <a:cxn ang="0">
                  <a:pos x="86" y="47"/>
                </a:cxn>
                <a:cxn ang="0">
                  <a:pos x="76" y="63"/>
                </a:cxn>
                <a:cxn ang="0">
                  <a:pos x="64" y="77"/>
                </a:cxn>
                <a:cxn ang="0">
                  <a:pos x="50" y="98"/>
                </a:cxn>
                <a:cxn ang="0">
                  <a:pos x="37" y="118"/>
                </a:cxn>
                <a:cxn ang="0">
                  <a:pos x="29" y="131"/>
                </a:cxn>
                <a:cxn ang="0">
                  <a:pos x="20" y="148"/>
                </a:cxn>
                <a:cxn ang="0">
                  <a:pos x="11" y="165"/>
                </a:cxn>
                <a:cxn ang="0">
                  <a:pos x="3" y="186"/>
                </a:cxn>
                <a:cxn ang="0">
                  <a:pos x="0" y="207"/>
                </a:cxn>
                <a:cxn ang="0">
                  <a:pos x="0" y="230"/>
                </a:cxn>
                <a:cxn ang="0">
                  <a:pos x="11" y="253"/>
                </a:cxn>
                <a:cxn ang="0">
                  <a:pos x="20" y="267"/>
                </a:cxn>
                <a:cxn ang="0">
                  <a:pos x="49" y="278"/>
                </a:cxn>
                <a:cxn ang="0">
                  <a:pos x="81" y="274"/>
                </a:cxn>
                <a:cxn ang="0">
                  <a:pos x="55" y="247"/>
                </a:cxn>
                <a:cxn ang="0">
                  <a:pos x="42" y="226"/>
                </a:cxn>
                <a:cxn ang="0">
                  <a:pos x="37" y="206"/>
                </a:cxn>
                <a:cxn ang="0">
                  <a:pos x="39" y="184"/>
                </a:cxn>
                <a:cxn ang="0">
                  <a:pos x="46" y="158"/>
                </a:cxn>
                <a:cxn ang="0">
                  <a:pos x="55" y="133"/>
                </a:cxn>
                <a:cxn ang="0">
                  <a:pos x="65" y="109"/>
                </a:cxn>
                <a:cxn ang="0">
                  <a:pos x="78" y="89"/>
                </a:cxn>
                <a:cxn ang="0">
                  <a:pos x="90" y="70"/>
                </a:cxn>
                <a:cxn ang="0">
                  <a:pos x="96" y="56"/>
                </a:cxn>
                <a:cxn ang="0">
                  <a:pos x="105" y="37"/>
                </a:cxn>
                <a:cxn ang="0">
                  <a:pos x="111" y="15"/>
                </a:cxn>
              </a:cxnLst>
              <a:rect l="0" t="0" r="r" b="b"/>
              <a:pathLst>
                <a:path w="115" h="279">
                  <a:moveTo>
                    <a:pt x="111" y="15"/>
                  </a:moveTo>
                  <a:lnTo>
                    <a:pt x="114" y="0"/>
                  </a:lnTo>
                  <a:lnTo>
                    <a:pt x="94" y="32"/>
                  </a:lnTo>
                  <a:lnTo>
                    <a:pt x="86" y="47"/>
                  </a:lnTo>
                  <a:lnTo>
                    <a:pt x="76" y="63"/>
                  </a:lnTo>
                  <a:lnTo>
                    <a:pt x="64" y="77"/>
                  </a:lnTo>
                  <a:lnTo>
                    <a:pt x="50" y="98"/>
                  </a:lnTo>
                  <a:lnTo>
                    <a:pt x="37" y="118"/>
                  </a:lnTo>
                  <a:lnTo>
                    <a:pt x="29" y="131"/>
                  </a:lnTo>
                  <a:lnTo>
                    <a:pt x="20" y="148"/>
                  </a:lnTo>
                  <a:lnTo>
                    <a:pt x="11" y="165"/>
                  </a:lnTo>
                  <a:lnTo>
                    <a:pt x="3" y="186"/>
                  </a:lnTo>
                  <a:lnTo>
                    <a:pt x="0" y="207"/>
                  </a:lnTo>
                  <a:lnTo>
                    <a:pt x="0" y="230"/>
                  </a:lnTo>
                  <a:lnTo>
                    <a:pt x="11" y="253"/>
                  </a:lnTo>
                  <a:lnTo>
                    <a:pt x="20" y="267"/>
                  </a:lnTo>
                  <a:lnTo>
                    <a:pt x="49" y="278"/>
                  </a:lnTo>
                  <a:lnTo>
                    <a:pt x="81" y="274"/>
                  </a:lnTo>
                  <a:lnTo>
                    <a:pt x="55" y="247"/>
                  </a:lnTo>
                  <a:lnTo>
                    <a:pt x="42" y="226"/>
                  </a:lnTo>
                  <a:lnTo>
                    <a:pt x="37" y="206"/>
                  </a:lnTo>
                  <a:lnTo>
                    <a:pt x="39" y="184"/>
                  </a:lnTo>
                  <a:lnTo>
                    <a:pt x="46" y="158"/>
                  </a:lnTo>
                  <a:lnTo>
                    <a:pt x="55" y="133"/>
                  </a:lnTo>
                  <a:lnTo>
                    <a:pt x="65" y="109"/>
                  </a:lnTo>
                  <a:lnTo>
                    <a:pt x="78" y="89"/>
                  </a:lnTo>
                  <a:lnTo>
                    <a:pt x="90" y="70"/>
                  </a:lnTo>
                  <a:lnTo>
                    <a:pt x="96" y="56"/>
                  </a:lnTo>
                  <a:lnTo>
                    <a:pt x="105" y="37"/>
                  </a:lnTo>
                  <a:lnTo>
                    <a:pt x="111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1026" name="Freeform 82"/>
          <p:cNvSpPr>
            <a:spLocks/>
          </p:cNvSpPr>
          <p:nvPr/>
        </p:nvSpPr>
        <p:spPr bwMode="auto">
          <a:xfrm>
            <a:off x="5862638" y="5791200"/>
            <a:ext cx="180975" cy="303213"/>
          </a:xfrm>
          <a:custGeom>
            <a:avLst/>
            <a:gdLst/>
            <a:ahLst/>
            <a:cxnLst>
              <a:cxn ang="0">
                <a:pos x="144" y="2"/>
              </a:cxn>
              <a:cxn ang="0">
                <a:pos x="139" y="33"/>
              </a:cxn>
              <a:cxn ang="0">
                <a:pos x="136" y="52"/>
              </a:cxn>
              <a:cxn ang="0">
                <a:pos x="131" y="70"/>
              </a:cxn>
              <a:cxn ang="0">
                <a:pos x="122" y="95"/>
              </a:cxn>
              <a:cxn ang="0">
                <a:pos x="104" y="131"/>
              </a:cxn>
              <a:cxn ang="0">
                <a:pos x="67" y="185"/>
              </a:cxn>
              <a:cxn ang="0">
                <a:pos x="43" y="222"/>
              </a:cxn>
              <a:cxn ang="0">
                <a:pos x="18" y="264"/>
              </a:cxn>
              <a:cxn ang="0">
                <a:pos x="8" y="296"/>
              </a:cxn>
              <a:cxn ang="0">
                <a:pos x="2" y="327"/>
              </a:cxn>
              <a:cxn ang="0">
                <a:pos x="0" y="357"/>
              </a:cxn>
              <a:cxn ang="0">
                <a:pos x="2" y="380"/>
              </a:cxn>
              <a:cxn ang="0">
                <a:pos x="5" y="393"/>
              </a:cxn>
              <a:cxn ang="0">
                <a:pos x="11" y="405"/>
              </a:cxn>
              <a:cxn ang="0">
                <a:pos x="18" y="421"/>
              </a:cxn>
              <a:cxn ang="0">
                <a:pos x="26" y="430"/>
              </a:cxn>
              <a:cxn ang="0">
                <a:pos x="37" y="445"/>
              </a:cxn>
              <a:cxn ang="0">
                <a:pos x="56" y="456"/>
              </a:cxn>
              <a:cxn ang="0">
                <a:pos x="73" y="463"/>
              </a:cxn>
              <a:cxn ang="0">
                <a:pos x="89" y="469"/>
              </a:cxn>
              <a:cxn ang="0">
                <a:pos x="110" y="475"/>
              </a:cxn>
              <a:cxn ang="0">
                <a:pos x="128" y="478"/>
              </a:cxn>
              <a:cxn ang="0">
                <a:pos x="146" y="478"/>
              </a:cxn>
              <a:cxn ang="0">
                <a:pos x="163" y="476"/>
              </a:cxn>
              <a:cxn ang="0">
                <a:pos x="179" y="473"/>
              </a:cxn>
              <a:cxn ang="0">
                <a:pos x="194" y="468"/>
              </a:cxn>
              <a:cxn ang="0">
                <a:pos x="208" y="463"/>
              </a:cxn>
              <a:cxn ang="0">
                <a:pos x="220" y="456"/>
              </a:cxn>
              <a:cxn ang="0">
                <a:pos x="234" y="447"/>
              </a:cxn>
              <a:cxn ang="0">
                <a:pos x="249" y="436"/>
              </a:cxn>
              <a:cxn ang="0">
                <a:pos x="261" y="425"/>
              </a:cxn>
              <a:cxn ang="0">
                <a:pos x="269" y="413"/>
              </a:cxn>
              <a:cxn ang="0">
                <a:pos x="276" y="397"/>
              </a:cxn>
              <a:cxn ang="0">
                <a:pos x="282" y="379"/>
              </a:cxn>
              <a:cxn ang="0">
                <a:pos x="286" y="361"/>
              </a:cxn>
              <a:cxn ang="0">
                <a:pos x="286" y="340"/>
              </a:cxn>
              <a:cxn ang="0">
                <a:pos x="284" y="318"/>
              </a:cxn>
              <a:cxn ang="0">
                <a:pos x="280" y="301"/>
              </a:cxn>
              <a:cxn ang="0">
                <a:pos x="275" y="287"/>
              </a:cxn>
              <a:cxn ang="0">
                <a:pos x="266" y="266"/>
              </a:cxn>
              <a:cxn ang="0">
                <a:pos x="256" y="247"/>
              </a:cxn>
              <a:cxn ang="0">
                <a:pos x="245" y="228"/>
              </a:cxn>
              <a:cxn ang="0">
                <a:pos x="232" y="210"/>
              </a:cxn>
              <a:cxn ang="0">
                <a:pos x="214" y="185"/>
              </a:cxn>
              <a:cxn ang="0">
                <a:pos x="196" y="155"/>
              </a:cxn>
              <a:cxn ang="0">
                <a:pos x="179" y="126"/>
              </a:cxn>
              <a:cxn ang="0">
                <a:pos x="164" y="92"/>
              </a:cxn>
              <a:cxn ang="0">
                <a:pos x="153" y="58"/>
              </a:cxn>
              <a:cxn ang="0">
                <a:pos x="147" y="34"/>
              </a:cxn>
              <a:cxn ang="0">
                <a:pos x="145" y="17"/>
              </a:cxn>
              <a:cxn ang="0">
                <a:pos x="145" y="0"/>
              </a:cxn>
              <a:cxn ang="0">
                <a:pos x="144" y="2"/>
              </a:cxn>
            </a:cxnLst>
            <a:rect l="0" t="0" r="r" b="b"/>
            <a:pathLst>
              <a:path w="287" h="479">
                <a:moveTo>
                  <a:pt x="144" y="2"/>
                </a:moveTo>
                <a:lnTo>
                  <a:pt x="139" y="33"/>
                </a:lnTo>
                <a:lnTo>
                  <a:pt x="136" y="52"/>
                </a:lnTo>
                <a:lnTo>
                  <a:pt x="131" y="70"/>
                </a:lnTo>
                <a:lnTo>
                  <a:pt x="122" y="95"/>
                </a:lnTo>
                <a:lnTo>
                  <a:pt x="104" y="131"/>
                </a:lnTo>
                <a:lnTo>
                  <a:pt x="67" y="185"/>
                </a:lnTo>
                <a:lnTo>
                  <a:pt x="43" y="222"/>
                </a:lnTo>
                <a:lnTo>
                  <a:pt x="18" y="264"/>
                </a:lnTo>
                <a:lnTo>
                  <a:pt x="8" y="296"/>
                </a:lnTo>
                <a:lnTo>
                  <a:pt x="2" y="327"/>
                </a:lnTo>
                <a:lnTo>
                  <a:pt x="0" y="357"/>
                </a:lnTo>
                <a:lnTo>
                  <a:pt x="2" y="380"/>
                </a:lnTo>
                <a:lnTo>
                  <a:pt x="5" y="393"/>
                </a:lnTo>
                <a:lnTo>
                  <a:pt x="11" y="405"/>
                </a:lnTo>
                <a:lnTo>
                  <a:pt x="18" y="421"/>
                </a:lnTo>
                <a:lnTo>
                  <a:pt x="26" y="430"/>
                </a:lnTo>
                <a:lnTo>
                  <a:pt x="37" y="445"/>
                </a:lnTo>
                <a:lnTo>
                  <a:pt x="56" y="456"/>
                </a:lnTo>
                <a:lnTo>
                  <a:pt x="73" y="463"/>
                </a:lnTo>
                <a:lnTo>
                  <a:pt x="89" y="469"/>
                </a:lnTo>
                <a:lnTo>
                  <a:pt x="110" y="475"/>
                </a:lnTo>
                <a:lnTo>
                  <a:pt x="128" y="478"/>
                </a:lnTo>
                <a:lnTo>
                  <a:pt x="146" y="478"/>
                </a:lnTo>
                <a:lnTo>
                  <a:pt x="163" y="476"/>
                </a:lnTo>
                <a:lnTo>
                  <a:pt x="179" y="473"/>
                </a:lnTo>
                <a:lnTo>
                  <a:pt x="194" y="468"/>
                </a:lnTo>
                <a:lnTo>
                  <a:pt x="208" y="463"/>
                </a:lnTo>
                <a:lnTo>
                  <a:pt x="220" y="456"/>
                </a:lnTo>
                <a:lnTo>
                  <a:pt x="234" y="447"/>
                </a:lnTo>
                <a:lnTo>
                  <a:pt x="249" y="436"/>
                </a:lnTo>
                <a:lnTo>
                  <a:pt x="261" y="425"/>
                </a:lnTo>
                <a:lnTo>
                  <a:pt x="269" y="413"/>
                </a:lnTo>
                <a:lnTo>
                  <a:pt x="276" y="397"/>
                </a:lnTo>
                <a:lnTo>
                  <a:pt x="282" y="379"/>
                </a:lnTo>
                <a:lnTo>
                  <a:pt x="286" y="361"/>
                </a:lnTo>
                <a:lnTo>
                  <a:pt x="286" y="340"/>
                </a:lnTo>
                <a:lnTo>
                  <a:pt x="284" y="318"/>
                </a:lnTo>
                <a:lnTo>
                  <a:pt x="280" y="301"/>
                </a:lnTo>
                <a:lnTo>
                  <a:pt x="275" y="287"/>
                </a:lnTo>
                <a:lnTo>
                  <a:pt x="266" y="266"/>
                </a:lnTo>
                <a:lnTo>
                  <a:pt x="256" y="247"/>
                </a:lnTo>
                <a:lnTo>
                  <a:pt x="245" y="228"/>
                </a:lnTo>
                <a:lnTo>
                  <a:pt x="232" y="210"/>
                </a:lnTo>
                <a:lnTo>
                  <a:pt x="214" y="185"/>
                </a:lnTo>
                <a:lnTo>
                  <a:pt x="196" y="155"/>
                </a:lnTo>
                <a:lnTo>
                  <a:pt x="179" y="126"/>
                </a:lnTo>
                <a:lnTo>
                  <a:pt x="164" y="92"/>
                </a:lnTo>
                <a:lnTo>
                  <a:pt x="153" y="58"/>
                </a:lnTo>
                <a:lnTo>
                  <a:pt x="147" y="34"/>
                </a:lnTo>
                <a:lnTo>
                  <a:pt x="145" y="17"/>
                </a:lnTo>
                <a:lnTo>
                  <a:pt x="145" y="0"/>
                </a:lnTo>
                <a:lnTo>
                  <a:pt x="144" y="2"/>
                </a:lnTo>
              </a:path>
            </a:pathLst>
          </a:custGeom>
          <a:solidFill>
            <a:schemeClr val="hlink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27" name="Freeform 83"/>
          <p:cNvSpPr>
            <a:spLocks/>
          </p:cNvSpPr>
          <p:nvPr/>
        </p:nvSpPr>
        <p:spPr bwMode="auto">
          <a:xfrm>
            <a:off x="5876925" y="5876925"/>
            <a:ext cx="71438" cy="176213"/>
          </a:xfrm>
          <a:custGeom>
            <a:avLst/>
            <a:gdLst/>
            <a:ahLst/>
            <a:cxnLst>
              <a:cxn ang="0">
                <a:pos x="111" y="15"/>
              </a:cxn>
              <a:cxn ang="0">
                <a:pos x="114" y="0"/>
              </a:cxn>
              <a:cxn ang="0">
                <a:pos x="94" y="32"/>
              </a:cxn>
              <a:cxn ang="0">
                <a:pos x="86" y="47"/>
              </a:cxn>
              <a:cxn ang="0">
                <a:pos x="76" y="63"/>
              </a:cxn>
              <a:cxn ang="0">
                <a:pos x="64" y="77"/>
              </a:cxn>
              <a:cxn ang="0">
                <a:pos x="50" y="98"/>
              </a:cxn>
              <a:cxn ang="0">
                <a:pos x="37" y="118"/>
              </a:cxn>
              <a:cxn ang="0">
                <a:pos x="29" y="131"/>
              </a:cxn>
              <a:cxn ang="0">
                <a:pos x="20" y="148"/>
              </a:cxn>
              <a:cxn ang="0">
                <a:pos x="11" y="165"/>
              </a:cxn>
              <a:cxn ang="0">
                <a:pos x="3" y="186"/>
              </a:cxn>
              <a:cxn ang="0">
                <a:pos x="0" y="207"/>
              </a:cxn>
              <a:cxn ang="0">
                <a:pos x="0" y="230"/>
              </a:cxn>
              <a:cxn ang="0">
                <a:pos x="11" y="253"/>
              </a:cxn>
              <a:cxn ang="0">
                <a:pos x="20" y="267"/>
              </a:cxn>
              <a:cxn ang="0">
                <a:pos x="49" y="278"/>
              </a:cxn>
              <a:cxn ang="0">
                <a:pos x="81" y="274"/>
              </a:cxn>
              <a:cxn ang="0">
                <a:pos x="55" y="247"/>
              </a:cxn>
              <a:cxn ang="0">
                <a:pos x="42" y="226"/>
              </a:cxn>
              <a:cxn ang="0">
                <a:pos x="37" y="206"/>
              </a:cxn>
              <a:cxn ang="0">
                <a:pos x="39" y="184"/>
              </a:cxn>
              <a:cxn ang="0">
                <a:pos x="46" y="158"/>
              </a:cxn>
              <a:cxn ang="0">
                <a:pos x="55" y="133"/>
              </a:cxn>
              <a:cxn ang="0">
                <a:pos x="65" y="109"/>
              </a:cxn>
              <a:cxn ang="0">
                <a:pos x="78" y="89"/>
              </a:cxn>
              <a:cxn ang="0">
                <a:pos x="90" y="70"/>
              </a:cxn>
              <a:cxn ang="0">
                <a:pos x="96" y="56"/>
              </a:cxn>
              <a:cxn ang="0">
                <a:pos x="105" y="37"/>
              </a:cxn>
              <a:cxn ang="0">
                <a:pos x="111" y="15"/>
              </a:cxn>
            </a:cxnLst>
            <a:rect l="0" t="0" r="r" b="b"/>
            <a:pathLst>
              <a:path w="115" h="279">
                <a:moveTo>
                  <a:pt x="111" y="15"/>
                </a:moveTo>
                <a:lnTo>
                  <a:pt x="114" y="0"/>
                </a:lnTo>
                <a:lnTo>
                  <a:pt x="94" y="32"/>
                </a:lnTo>
                <a:lnTo>
                  <a:pt x="86" y="47"/>
                </a:lnTo>
                <a:lnTo>
                  <a:pt x="76" y="63"/>
                </a:lnTo>
                <a:lnTo>
                  <a:pt x="64" y="77"/>
                </a:lnTo>
                <a:lnTo>
                  <a:pt x="50" y="98"/>
                </a:lnTo>
                <a:lnTo>
                  <a:pt x="37" y="118"/>
                </a:lnTo>
                <a:lnTo>
                  <a:pt x="29" y="131"/>
                </a:lnTo>
                <a:lnTo>
                  <a:pt x="20" y="148"/>
                </a:lnTo>
                <a:lnTo>
                  <a:pt x="11" y="165"/>
                </a:lnTo>
                <a:lnTo>
                  <a:pt x="3" y="186"/>
                </a:lnTo>
                <a:lnTo>
                  <a:pt x="0" y="207"/>
                </a:lnTo>
                <a:lnTo>
                  <a:pt x="0" y="230"/>
                </a:lnTo>
                <a:lnTo>
                  <a:pt x="11" y="253"/>
                </a:lnTo>
                <a:lnTo>
                  <a:pt x="20" y="267"/>
                </a:lnTo>
                <a:lnTo>
                  <a:pt x="49" y="278"/>
                </a:lnTo>
                <a:lnTo>
                  <a:pt x="81" y="274"/>
                </a:lnTo>
                <a:lnTo>
                  <a:pt x="55" y="247"/>
                </a:lnTo>
                <a:lnTo>
                  <a:pt x="42" y="226"/>
                </a:lnTo>
                <a:lnTo>
                  <a:pt x="37" y="206"/>
                </a:lnTo>
                <a:lnTo>
                  <a:pt x="39" y="184"/>
                </a:lnTo>
                <a:lnTo>
                  <a:pt x="46" y="158"/>
                </a:lnTo>
                <a:lnTo>
                  <a:pt x="55" y="133"/>
                </a:lnTo>
                <a:lnTo>
                  <a:pt x="65" y="109"/>
                </a:lnTo>
                <a:lnTo>
                  <a:pt x="78" y="89"/>
                </a:lnTo>
                <a:lnTo>
                  <a:pt x="90" y="70"/>
                </a:lnTo>
                <a:lnTo>
                  <a:pt x="96" y="56"/>
                </a:lnTo>
                <a:lnTo>
                  <a:pt x="105" y="37"/>
                </a:lnTo>
                <a:lnTo>
                  <a:pt x="111" y="15"/>
                </a:lnTo>
              </a:path>
            </a:pathLst>
          </a:custGeom>
          <a:solidFill>
            <a:srgbClr val="FFFFFF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1062" name="Rectangle 118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63" name="Rectangle 119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64" name="Freeform 120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66" name="Text Box 122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11" name="Group 123"/>
          <p:cNvGrpSpPr>
            <a:grpSpLocks/>
          </p:cNvGrpSpPr>
          <p:nvPr/>
        </p:nvGrpSpPr>
        <p:grpSpPr bwMode="auto">
          <a:xfrm>
            <a:off x="1066800" y="915988"/>
            <a:ext cx="152400" cy="457200"/>
            <a:chOff x="672" y="240"/>
            <a:chExt cx="96" cy="432"/>
          </a:xfrm>
        </p:grpSpPr>
        <p:sp>
          <p:nvSpPr>
            <p:cNvPr id="211068" name="Line 124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069" name="Line 125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1070" name="Line 126"/>
          <p:cNvSpPr>
            <a:spLocks noChangeShapeType="1"/>
          </p:cNvSpPr>
          <p:nvPr/>
        </p:nvSpPr>
        <p:spPr bwMode="auto">
          <a:xfrm>
            <a:off x="1219200" y="2135188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71" name="Line 127"/>
          <p:cNvSpPr>
            <a:spLocks noChangeShapeType="1"/>
          </p:cNvSpPr>
          <p:nvPr/>
        </p:nvSpPr>
        <p:spPr bwMode="auto">
          <a:xfrm flipV="1">
            <a:off x="1066800" y="1905000"/>
            <a:ext cx="0" cy="1068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72" name="AutoShape 128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73" name="Oval 129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74" name="Line 130"/>
          <p:cNvSpPr>
            <a:spLocks noChangeShapeType="1"/>
          </p:cNvSpPr>
          <p:nvPr/>
        </p:nvSpPr>
        <p:spPr bwMode="auto">
          <a:xfrm rot="5400000">
            <a:off x="1219200" y="16764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075" name="Oval 131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AutoShape 100"/>
          <p:cNvSpPr>
            <a:spLocks noChangeArrowheads="1"/>
          </p:cNvSpPr>
          <p:nvPr/>
        </p:nvSpPr>
        <p:spPr bwMode="auto">
          <a:xfrm flipH="1">
            <a:off x="1857356" y="1571612"/>
            <a:ext cx="428628" cy="285752"/>
          </a:xfrm>
          <a:prstGeom prst="rightArrow">
            <a:avLst>
              <a:gd name="adj1" fmla="val 46426"/>
              <a:gd name="adj2" fmla="val 83882"/>
            </a:avLst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13163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89" name="Rectangle 97"/>
          <p:cNvSpPr>
            <a:spLocks noChangeArrowheads="1"/>
          </p:cNvSpPr>
          <p:nvPr/>
        </p:nvSpPr>
        <p:spPr bwMode="auto">
          <a:xfrm>
            <a:off x="5410200" y="4724400"/>
            <a:ext cx="228600" cy="13716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90" name="Rectangle 98"/>
          <p:cNvSpPr>
            <a:spLocks noChangeArrowheads="1"/>
          </p:cNvSpPr>
          <p:nvPr/>
        </p:nvSpPr>
        <p:spPr bwMode="auto">
          <a:xfrm>
            <a:off x="4991100" y="4724400"/>
            <a:ext cx="228600" cy="13716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4495800" y="3505200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370638" y="4267200"/>
            <a:ext cx="138112" cy="457200"/>
            <a:chOff x="2352" y="3264"/>
            <a:chExt cx="144" cy="288"/>
          </a:xfrm>
        </p:grpSpPr>
        <p:sp>
          <p:nvSpPr>
            <p:cNvPr id="212996" name="Line 4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997" name="Line 5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602163" y="4267200"/>
            <a:ext cx="322262" cy="457200"/>
            <a:chOff x="2352" y="3264"/>
            <a:chExt cx="144" cy="288"/>
          </a:xfrm>
        </p:grpSpPr>
        <p:sp>
          <p:nvSpPr>
            <p:cNvPr id="212999" name="Line 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00" name="Line 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3001" name="Rectangle 9"/>
          <p:cNvSpPr>
            <a:spLocks noChangeArrowheads="1"/>
          </p:cNvSpPr>
          <p:nvPr/>
        </p:nvSpPr>
        <p:spPr bwMode="auto">
          <a:xfrm>
            <a:off x="5257800" y="4267200"/>
            <a:ext cx="6096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2" name="Rectangle 10"/>
          <p:cNvSpPr>
            <a:spLocks noChangeArrowheads="1"/>
          </p:cNvSpPr>
          <p:nvPr/>
        </p:nvSpPr>
        <p:spPr bwMode="auto">
          <a:xfrm>
            <a:off x="28194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3" name="Rectangle 11"/>
          <p:cNvSpPr>
            <a:spLocks noChangeArrowheads="1"/>
          </p:cNvSpPr>
          <p:nvPr/>
        </p:nvSpPr>
        <p:spPr bwMode="auto">
          <a:xfrm>
            <a:off x="70866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4" name="Rectangle 12"/>
          <p:cNvSpPr>
            <a:spLocks noChangeArrowheads="1"/>
          </p:cNvSpPr>
          <p:nvPr/>
        </p:nvSpPr>
        <p:spPr bwMode="auto">
          <a:xfrm>
            <a:off x="5834063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5" name="Rectangle 13"/>
          <p:cNvSpPr>
            <a:spLocks noChangeArrowheads="1"/>
          </p:cNvSpPr>
          <p:nvPr/>
        </p:nvSpPr>
        <p:spPr bwMode="auto">
          <a:xfrm>
            <a:off x="49911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6" name="Rectangle 14"/>
          <p:cNvSpPr>
            <a:spLocks noChangeArrowheads="1"/>
          </p:cNvSpPr>
          <p:nvPr/>
        </p:nvSpPr>
        <p:spPr bwMode="auto">
          <a:xfrm>
            <a:off x="45720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7" name="Rectangle 15"/>
          <p:cNvSpPr>
            <a:spLocks noChangeArrowheads="1"/>
          </p:cNvSpPr>
          <p:nvPr/>
        </p:nvSpPr>
        <p:spPr bwMode="auto">
          <a:xfrm>
            <a:off x="5410200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8" name="Rectangle 16"/>
          <p:cNvSpPr>
            <a:spLocks noChangeAspect="1" noChangeArrowheads="1"/>
          </p:cNvSpPr>
          <p:nvPr/>
        </p:nvSpPr>
        <p:spPr bwMode="auto">
          <a:xfrm>
            <a:off x="6059488" y="4724400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9" name="Rectangle 17"/>
          <p:cNvSpPr>
            <a:spLocks noChangeAspect="1" noChangeArrowheads="1"/>
          </p:cNvSpPr>
          <p:nvPr/>
        </p:nvSpPr>
        <p:spPr bwMode="auto">
          <a:xfrm>
            <a:off x="48006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0" name="Rectangle 18"/>
          <p:cNvSpPr>
            <a:spLocks noChangeAspect="1" noChangeArrowheads="1"/>
          </p:cNvSpPr>
          <p:nvPr/>
        </p:nvSpPr>
        <p:spPr bwMode="auto">
          <a:xfrm>
            <a:off x="52197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1" name="Rectangle 19"/>
          <p:cNvSpPr>
            <a:spLocks noChangeAspect="1" noChangeArrowheads="1"/>
          </p:cNvSpPr>
          <p:nvPr/>
        </p:nvSpPr>
        <p:spPr bwMode="auto">
          <a:xfrm>
            <a:off x="5640388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2" name="Freeform 20"/>
          <p:cNvSpPr>
            <a:spLocks noChangeAspect="1"/>
          </p:cNvSpPr>
          <p:nvPr/>
        </p:nvSpPr>
        <p:spPr bwMode="auto">
          <a:xfrm>
            <a:off x="4800600" y="3808413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3" name="Freeform 21"/>
          <p:cNvSpPr>
            <a:spLocks/>
          </p:cNvSpPr>
          <p:nvPr/>
        </p:nvSpPr>
        <p:spPr bwMode="auto">
          <a:xfrm>
            <a:off x="6781800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4" name="Freeform 22"/>
          <p:cNvSpPr>
            <a:spLocks/>
          </p:cNvSpPr>
          <p:nvPr/>
        </p:nvSpPr>
        <p:spPr bwMode="auto">
          <a:xfrm>
            <a:off x="6781800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5" name="Freeform 23"/>
          <p:cNvSpPr>
            <a:spLocks/>
          </p:cNvSpPr>
          <p:nvPr/>
        </p:nvSpPr>
        <p:spPr bwMode="auto">
          <a:xfrm>
            <a:off x="6553200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6" name="Freeform 24"/>
          <p:cNvSpPr>
            <a:spLocks/>
          </p:cNvSpPr>
          <p:nvPr/>
        </p:nvSpPr>
        <p:spPr bwMode="auto">
          <a:xfrm>
            <a:off x="6781800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7" name="Rectangle 25" descr="Small checker board"/>
          <p:cNvSpPr>
            <a:spLocks noChangeArrowheads="1"/>
          </p:cNvSpPr>
          <p:nvPr/>
        </p:nvSpPr>
        <p:spPr bwMode="auto">
          <a:xfrm>
            <a:off x="6934200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8" name="Rectangle 26" descr="Small checker board"/>
          <p:cNvSpPr>
            <a:spLocks noChangeArrowheads="1"/>
          </p:cNvSpPr>
          <p:nvPr/>
        </p:nvSpPr>
        <p:spPr bwMode="auto">
          <a:xfrm>
            <a:off x="6934200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9" name="Freeform 27"/>
          <p:cNvSpPr>
            <a:spLocks/>
          </p:cNvSpPr>
          <p:nvPr/>
        </p:nvSpPr>
        <p:spPr bwMode="auto">
          <a:xfrm>
            <a:off x="6858000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0" name="Rectangle 28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1" name="Rectangle 29"/>
          <p:cNvSpPr>
            <a:spLocks noChangeArrowheads="1"/>
          </p:cNvSpPr>
          <p:nvPr/>
        </p:nvSpPr>
        <p:spPr bwMode="auto">
          <a:xfrm>
            <a:off x="8001000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2" name="Freeform 30"/>
          <p:cNvSpPr>
            <a:spLocks/>
          </p:cNvSpPr>
          <p:nvPr/>
        </p:nvSpPr>
        <p:spPr bwMode="auto">
          <a:xfrm flipH="1">
            <a:off x="2744788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3" name="Freeform 31"/>
          <p:cNvSpPr>
            <a:spLocks/>
          </p:cNvSpPr>
          <p:nvPr/>
        </p:nvSpPr>
        <p:spPr bwMode="auto">
          <a:xfrm flipH="1">
            <a:off x="2744788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4" name="Freeform 32"/>
          <p:cNvSpPr>
            <a:spLocks/>
          </p:cNvSpPr>
          <p:nvPr/>
        </p:nvSpPr>
        <p:spPr bwMode="auto">
          <a:xfrm flipH="1">
            <a:off x="2744788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5" name="Rectangle 33" descr="Small checker board"/>
          <p:cNvSpPr>
            <a:spLocks noChangeArrowheads="1"/>
          </p:cNvSpPr>
          <p:nvPr/>
        </p:nvSpPr>
        <p:spPr bwMode="auto">
          <a:xfrm flipH="1">
            <a:off x="3201988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E9B03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6" name="Rectangle 34" descr="Small checker board"/>
          <p:cNvSpPr>
            <a:spLocks noChangeArrowheads="1"/>
          </p:cNvSpPr>
          <p:nvPr/>
        </p:nvSpPr>
        <p:spPr bwMode="auto">
          <a:xfrm flipH="1">
            <a:off x="3201988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E9B03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7" name="Freeform 35"/>
          <p:cNvSpPr>
            <a:spLocks/>
          </p:cNvSpPr>
          <p:nvPr/>
        </p:nvSpPr>
        <p:spPr bwMode="auto">
          <a:xfrm flipH="1">
            <a:off x="3201988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8" name="Rectangle 36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29" name="Rectangle 37"/>
          <p:cNvSpPr>
            <a:spLocks noChangeArrowheads="1"/>
          </p:cNvSpPr>
          <p:nvPr/>
        </p:nvSpPr>
        <p:spPr bwMode="auto">
          <a:xfrm flipH="1">
            <a:off x="2897188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34" name="Line 42"/>
          <p:cNvSpPr>
            <a:spLocks noChangeShapeType="1"/>
          </p:cNvSpPr>
          <p:nvPr/>
        </p:nvSpPr>
        <p:spPr bwMode="auto">
          <a:xfrm flipH="1">
            <a:off x="1219200" y="2819400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35" name="Line 43"/>
          <p:cNvSpPr>
            <a:spLocks noChangeShapeType="1"/>
          </p:cNvSpPr>
          <p:nvPr/>
        </p:nvSpPr>
        <p:spPr bwMode="auto">
          <a:xfrm flipH="1">
            <a:off x="1066800" y="29718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39" name="Freeform 47"/>
          <p:cNvSpPr>
            <a:spLocks/>
          </p:cNvSpPr>
          <p:nvPr/>
        </p:nvSpPr>
        <p:spPr bwMode="auto">
          <a:xfrm flipH="1">
            <a:off x="3887788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40" name="Freeform 48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41" name="Rectangle 49"/>
          <p:cNvSpPr>
            <a:spLocks noChangeAspect="1" noChangeArrowheads="1"/>
          </p:cNvSpPr>
          <p:nvPr/>
        </p:nvSpPr>
        <p:spPr bwMode="auto">
          <a:xfrm>
            <a:off x="4267200" y="4724400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3201988" y="4189413"/>
            <a:ext cx="4951412" cy="609600"/>
            <a:chOff x="1921" y="2447"/>
            <a:chExt cx="3119" cy="384"/>
          </a:xfrm>
        </p:grpSpPr>
        <p:sp>
          <p:nvSpPr>
            <p:cNvPr id="213044" name="Rectangle 52"/>
            <p:cNvSpPr>
              <a:spLocks noChangeAspect="1" noChangeArrowheads="1"/>
            </p:cNvSpPr>
            <p:nvPr/>
          </p:nvSpPr>
          <p:spPr bwMode="auto">
            <a:xfrm>
              <a:off x="3312" y="2591"/>
              <a:ext cx="337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5" name="Rectangle 53"/>
            <p:cNvSpPr>
              <a:spLocks noChangeArrowheads="1"/>
            </p:cNvSpPr>
            <p:nvPr/>
          </p:nvSpPr>
          <p:spPr bwMode="auto">
            <a:xfrm>
              <a:off x="4656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6" name="Rectangle 54"/>
            <p:cNvSpPr>
              <a:spLocks noChangeArrowheads="1"/>
            </p:cNvSpPr>
            <p:nvPr/>
          </p:nvSpPr>
          <p:spPr bwMode="auto">
            <a:xfrm>
              <a:off x="398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7" name="Rectangle 55"/>
            <p:cNvSpPr>
              <a:spLocks noChangeAspect="1" noChangeArrowheads="1"/>
            </p:cNvSpPr>
            <p:nvPr/>
          </p:nvSpPr>
          <p:spPr bwMode="auto">
            <a:xfrm>
              <a:off x="3841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8" name="Rectangle 56"/>
            <p:cNvSpPr>
              <a:spLocks noChangeArrowheads="1"/>
            </p:cNvSpPr>
            <p:nvPr/>
          </p:nvSpPr>
          <p:spPr bwMode="auto">
            <a:xfrm>
              <a:off x="230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49" name="Rectangle 57"/>
            <p:cNvSpPr>
              <a:spLocks noChangeAspect="1" noChangeArrowheads="1"/>
            </p:cNvSpPr>
            <p:nvPr/>
          </p:nvSpPr>
          <p:spPr bwMode="auto">
            <a:xfrm>
              <a:off x="2952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50" name="Rectangle 58"/>
            <p:cNvSpPr>
              <a:spLocks noChangeArrowheads="1"/>
            </p:cNvSpPr>
            <p:nvPr/>
          </p:nvSpPr>
          <p:spPr bwMode="auto">
            <a:xfrm flipH="1">
              <a:off x="1921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59"/>
            <p:cNvGrpSpPr>
              <a:grpSpLocks/>
            </p:cNvGrpSpPr>
            <p:nvPr/>
          </p:nvGrpSpPr>
          <p:grpSpPr bwMode="auto">
            <a:xfrm>
              <a:off x="3072" y="2495"/>
              <a:ext cx="818" cy="289"/>
              <a:chOff x="3072" y="2495"/>
              <a:chExt cx="818" cy="289"/>
            </a:xfrm>
          </p:grpSpPr>
          <p:sp>
            <p:nvSpPr>
              <p:cNvPr id="213052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3600" y="2495"/>
                <a:ext cx="290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3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3072" y="2495"/>
                <a:ext cx="288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4" name="Freeform 62"/>
              <p:cNvSpPr>
                <a:spLocks/>
              </p:cNvSpPr>
              <p:nvPr/>
            </p:nvSpPr>
            <p:spPr bwMode="auto">
              <a:xfrm flipH="1">
                <a:off x="3600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5" name="Freeform 63"/>
              <p:cNvSpPr>
                <a:spLocks/>
              </p:cNvSpPr>
              <p:nvPr/>
            </p:nvSpPr>
            <p:spPr bwMode="auto">
              <a:xfrm flipH="1">
                <a:off x="307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6" name="Freeform 64"/>
              <p:cNvSpPr>
                <a:spLocks/>
              </p:cNvSpPr>
              <p:nvPr/>
            </p:nvSpPr>
            <p:spPr bwMode="auto">
              <a:xfrm>
                <a:off x="3264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057" name="Freeform 65"/>
              <p:cNvSpPr>
                <a:spLocks/>
              </p:cNvSpPr>
              <p:nvPr/>
            </p:nvSpPr>
            <p:spPr bwMode="auto">
              <a:xfrm>
                <a:off x="379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4495800" y="4267200"/>
            <a:ext cx="533400" cy="457200"/>
            <a:chOff x="2832" y="3312"/>
            <a:chExt cx="240" cy="288"/>
          </a:xfrm>
        </p:grpSpPr>
        <p:sp>
          <p:nvSpPr>
            <p:cNvPr id="213059" name="Line 67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60" name="Line 68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61" name="Line 69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70"/>
          <p:cNvGrpSpPr>
            <a:grpSpLocks/>
          </p:cNvGrpSpPr>
          <p:nvPr/>
        </p:nvGrpSpPr>
        <p:grpSpPr bwMode="auto">
          <a:xfrm>
            <a:off x="6324600" y="4267200"/>
            <a:ext cx="228600" cy="457200"/>
            <a:chOff x="2832" y="3312"/>
            <a:chExt cx="240" cy="288"/>
          </a:xfrm>
        </p:grpSpPr>
        <p:sp>
          <p:nvSpPr>
            <p:cNvPr id="213063" name="Line 7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64" name="Line 7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65" name="Line 7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99"/>
          <p:cNvGrpSpPr>
            <a:grpSpLocks/>
          </p:cNvGrpSpPr>
          <p:nvPr/>
        </p:nvGrpSpPr>
        <p:grpSpPr bwMode="auto">
          <a:xfrm>
            <a:off x="4613275" y="5410200"/>
            <a:ext cx="1406525" cy="685800"/>
            <a:chOff x="2906" y="3408"/>
            <a:chExt cx="886" cy="528"/>
          </a:xfrm>
        </p:grpSpPr>
        <p:sp>
          <p:nvSpPr>
            <p:cNvPr id="213074" name="Freeform 82"/>
            <p:cNvSpPr>
              <a:spLocks/>
            </p:cNvSpPr>
            <p:nvPr/>
          </p:nvSpPr>
          <p:spPr bwMode="auto">
            <a:xfrm>
              <a:off x="2906" y="3408"/>
              <a:ext cx="94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174"/>
                </a:cxn>
                <a:cxn ang="0">
                  <a:pos x="6" y="228"/>
                </a:cxn>
                <a:cxn ang="0">
                  <a:pos x="6" y="303"/>
                </a:cxn>
                <a:cxn ang="0">
                  <a:pos x="21" y="372"/>
                </a:cxn>
                <a:cxn ang="0">
                  <a:pos x="6" y="423"/>
                </a:cxn>
                <a:cxn ang="0">
                  <a:pos x="6" y="477"/>
                </a:cxn>
                <a:cxn ang="0">
                  <a:pos x="27" y="522"/>
                </a:cxn>
                <a:cxn ang="0">
                  <a:pos x="108" y="528"/>
                </a:cxn>
                <a:cxn ang="0">
                  <a:pos x="147" y="522"/>
                </a:cxn>
                <a:cxn ang="0">
                  <a:pos x="135" y="435"/>
                </a:cxn>
                <a:cxn ang="0">
                  <a:pos x="144" y="396"/>
                </a:cxn>
                <a:cxn ang="0">
                  <a:pos x="132" y="345"/>
                </a:cxn>
                <a:cxn ang="0">
                  <a:pos x="111" y="255"/>
                </a:cxn>
                <a:cxn ang="0">
                  <a:pos x="123" y="210"/>
                </a:cxn>
                <a:cxn ang="0">
                  <a:pos x="117" y="150"/>
                </a:cxn>
                <a:cxn ang="0">
                  <a:pos x="105" y="81"/>
                </a:cxn>
                <a:cxn ang="0">
                  <a:pos x="120" y="30"/>
                </a:cxn>
                <a:cxn ang="0">
                  <a:pos x="141" y="0"/>
                </a:cxn>
                <a:cxn ang="0">
                  <a:pos x="0" y="0"/>
                </a:cxn>
              </a:cxnLst>
              <a:rect l="0" t="0" r="r" b="b"/>
              <a:pathLst>
                <a:path w="147" h="528">
                  <a:moveTo>
                    <a:pt x="0" y="0"/>
                  </a:moveTo>
                  <a:lnTo>
                    <a:pt x="18" y="174"/>
                  </a:lnTo>
                  <a:lnTo>
                    <a:pt x="6" y="228"/>
                  </a:lnTo>
                  <a:lnTo>
                    <a:pt x="6" y="303"/>
                  </a:lnTo>
                  <a:lnTo>
                    <a:pt x="21" y="372"/>
                  </a:lnTo>
                  <a:lnTo>
                    <a:pt x="6" y="423"/>
                  </a:lnTo>
                  <a:lnTo>
                    <a:pt x="6" y="477"/>
                  </a:lnTo>
                  <a:lnTo>
                    <a:pt x="27" y="522"/>
                  </a:lnTo>
                  <a:lnTo>
                    <a:pt x="108" y="528"/>
                  </a:lnTo>
                  <a:lnTo>
                    <a:pt x="147" y="522"/>
                  </a:lnTo>
                  <a:lnTo>
                    <a:pt x="135" y="435"/>
                  </a:lnTo>
                  <a:lnTo>
                    <a:pt x="144" y="396"/>
                  </a:lnTo>
                  <a:lnTo>
                    <a:pt x="132" y="345"/>
                  </a:lnTo>
                  <a:lnTo>
                    <a:pt x="111" y="255"/>
                  </a:lnTo>
                  <a:lnTo>
                    <a:pt x="123" y="210"/>
                  </a:lnTo>
                  <a:lnTo>
                    <a:pt x="117" y="150"/>
                  </a:lnTo>
                  <a:lnTo>
                    <a:pt x="105" y="81"/>
                  </a:lnTo>
                  <a:lnTo>
                    <a:pt x="120" y="30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BFF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75" name="Freeform 83"/>
            <p:cNvSpPr>
              <a:spLocks/>
            </p:cNvSpPr>
            <p:nvPr/>
          </p:nvSpPr>
          <p:spPr bwMode="auto">
            <a:xfrm flipH="1">
              <a:off x="3692" y="3408"/>
              <a:ext cx="100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174"/>
                </a:cxn>
                <a:cxn ang="0">
                  <a:pos x="6" y="228"/>
                </a:cxn>
                <a:cxn ang="0">
                  <a:pos x="6" y="303"/>
                </a:cxn>
                <a:cxn ang="0">
                  <a:pos x="21" y="372"/>
                </a:cxn>
                <a:cxn ang="0">
                  <a:pos x="6" y="423"/>
                </a:cxn>
                <a:cxn ang="0">
                  <a:pos x="6" y="477"/>
                </a:cxn>
                <a:cxn ang="0">
                  <a:pos x="27" y="522"/>
                </a:cxn>
                <a:cxn ang="0">
                  <a:pos x="108" y="528"/>
                </a:cxn>
                <a:cxn ang="0">
                  <a:pos x="147" y="522"/>
                </a:cxn>
                <a:cxn ang="0">
                  <a:pos x="135" y="435"/>
                </a:cxn>
                <a:cxn ang="0">
                  <a:pos x="144" y="396"/>
                </a:cxn>
                <a:cxn ang="0">
                  <a:pos x="132" y="345"/>
                </a:cxn>
                <a:cxn ang="0">
                  <a:pos x="111" y="255"/>
                </a:cxn>
                <a:cxn ang="0">
                  <a:pos x="123" y="210"/>
                </a:cxn>
                <a:cxn ang="0">
                  <a:pos x="117" y="150"/>
                </a:cxn>
                <a:cxn ang="0">
                  <a:pos x="105" y="81"/>
                </a:cxn>
                <a:cxn ang="0">
                  <a:pos x="120" y="30"/>
                </a:cxn>
                <a:cxn ang="0">
                  <a:pos x="141" y="0"/>
                </a:cxn>
                <a:cxn ang="0">
                  <a:pos x="0" y="0"/>
                </a:cxn>
              </a:cxnLst>
              <a:rect l="0" t="0" r="r" b="b"/>
              <a:pathLst>
                <a:path w="147" h="528">
                  <a:moveTo>
                    <a:pt x="0" y="0"/>
                  </a:moveTo>
                  <a:lnTo>
                    <a:pt x="18" y="174"/>
                  </a:lnTo>
                  <a:lnTo>
                    <a:pt x="6" y="228"/>
                  </a:lnTo>
                  <a:lnTo>
                    <a:pt x="6" y="303"/>
                  </a:lnTo>
                  <a:lnTo>
                    <a:pt x="21" y="372"/>
                  </a:lnTo>
                  <a:lnTo>
                    <a:pt x="6" y="423"/>
                  </a:lnTo>
                  <a:lnTo>
                    <a:pt x="6" y="477"/>
                  </a:lnTo>
                  <a:lnTo>
                    <a:pt x="27" y="522"/>
                  </a:lnTo>
                  <a:lnTo>
                    <a:pt x="108" y="528"/>
                  </a:lnTo>
                  <a:lnTo>
                    <a:pt x="147" y="522"/>
                  </a:lnTo>
                  <a:lnTo>
                    <a:pt x="135" y="435"/>
                  </a:lnTo>
                  <a:lnTo>
                    <a:pt x="144" y="396"/>
                  </a:lnTo>
                  <a:lnTo>
                    <a:pt x="132" y="345"/>
                  </a:lnTo>
                  <a:lnTo>
                    <a:pt x="111" y="255"/>
                  </a:lnTo>
                  <a:lnTo>
                    <a:pt x="123" y="210"/>
                  </a:lnTo>
                  <a:lnTo>
                    <a:pt x="117" y="150"/>
                  </a:lnTo>
                  <a:lnTo>
                    <a:pt x="105" y="81"/>
                  </a:lnTo>
                  <a:lnTo>
                    <a:pt x="120" y="30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3094" name="Text Box 102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9" name="Group 103"/>
          <p:cNvGrpSpPr>
            <a:grpSpLocks/>
          </p:cNvGrpSpPr>
          <p:nvPr/>
        </p:nvGrpSpPr>
        <p:grpSpPr bwMode="auto">
          <a:xfrm>
            <a:off x="1066800" y="914400"/>
            <a:ext cx="152400" cy="457200"/>
            <a:chOff x="672" y="240"/>
            <a:chExt cx="96" cy="432"/>
          </a:xfrm>
        </p:grpSpPr>
        <p:sp>
          <p:nvSpPr>
            <p:cNvPr id="213096" name="Line 104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97" name="Line 105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3098" name="Line 106"/>
          <p:cNvSpPr>
            <a:spLocks noChangeShapeType="1"/>
          </p:cNvSpPr>
          <p:nvPr/>
        </p:nvSpPr>
        <p:spPr bwMode="auto">
          <a:xfrm>
            <a:off x="1219200" y="2133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99" name="Line 107"/>
          <p:cNvSpPr>
            <a:spLocks noChangeShapeType="1"/>
          </p:cNvSpPr>
          <p:nvPr/>
        </p:nvSpPr>
        <p:spPr bwMode="auto">
          <a:xfrm flipV="1">
            <a:off x="1066800" y="19050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100" name="AutoShape 108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101" name="Oval 109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102" name="Line 110"/>
          <p:cNvSpPr>
            <a:spLocks noChangeShapeType="1"/>
          </p:cNvSpPr>
          <p:nvPr/>
        </p:nvSpPr>
        <p:spPr bwMode="auto">
          <a:xfrm rot="10800000">
            <a:off x="1143000" y="17526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103" name="Oval 111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AutoShape 100"/>
          <p:cNvSpPr>
            <a:spLocks noChangeArrowheads="1"/>
          </p:cNvSpPr>
          <p:nvPr/>
        </p:nvSpPr>
        <p:spPr bwMode="auto">
          <a:xfrm flipH="1">
            <a:off x="1785918" y="1571612"/>
            <a:ext cx="571504" cy="357190"/>
          </a:xfrm>
          <a:prstGeom prst="rightArrow">
            <a:avLst>
              <a:gd name="adj1" fmla="val 46426"/>
              <a:gd name="adj2" fmla="val 83882"/>
            </a:avLst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7" name="Slide Number Placeholder 8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92" name="AutoShape 94"/>
          <p:cNvSpPr>
            <a:spLocks noChangeArrowheads="1"/>
          </p:cNvSpPr>
          <p:nvPr/>
        </p:nvSpPr>
        <p:spPr bwMode="auto">
          <a:xfrm flipV="1">
            <a:off x="5857875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FFCCCC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AutoShape 95"/>
          <p:cNvSpPr>
            <a:spLocks noChangeArrowheads="1"/>
          </p:cNvSpPr>
          <p:nvPr/>
        </p:nvSpPr>
        <p:spPr bwMode="auto">
          <a:xfrm flipV="1">
            <a:off x="45958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CCE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AutoShape 96"/>
          <p:cNvSpPr>
            <a:spLocks noChangeArrowheads="1"/>
          </p:cNvSpPr>
          <p:nvPr/>
        </p:nvSpPr>
        <p:spPr bwMode="auto">
          <a:xfrm>
            <a:off x="54340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FFCCCC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AutoShape 97"/>
          <p:cNvSpPr>
            <a:spLocks noChangeArrowheads="1"/>
          </p:cNvSpPr>
          <p:nvPr/>
        </p:nvSpPr>
        <p:spPr bwMode="auto">
          <a:xfrm>
            <a:off x="50149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CCE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169962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1" name="Rectangle 91"/>
          <p:cNvSpPr>
            <a:spLocks noChangeArrowheads="1"/>
          </p:cNvSpPr>
          <p:nvPr/>
        </p:nvSpPr>
        <p:spPr bwMode="auto">
          <a:xfrm>
            <a:off x="5410200" y="4724400"/>
            <a:ext cx="228600" cy="13716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32" name="Rectangle 92"/>
          <p:cNvSpPr>
            <a:spLocks noChangeArrowheads="1"/>
          </p:cNvSpPr>
          <p:nvPr/>
        </p:nvSpPr>
        <p:spPr bwMode="auto">
          <a:xfrm>
            <a:off x="4991100" y="4724400"/>
            <a:ext cx="228600" cy="13716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4495800" y="3505200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18038" y="4267200"/>
            <a:ext cx="368300" cy="457200"/>
            <a:chOff x="2352" y="3264"/>
            <a:chExt cx="144" cy="288"/>
          </a:xfrm>
        </p:grpSpPr>
        <p:sp>
          <p:nvSpPr>
            <p:cNvPr id="215044" name="Line 4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45" name="Line 5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430963" y="4267200"/>
            <a:ext cx="92075" cy="457200"/>
            <a:chOff x="2352" y="3264"/>
            <a:chExt cx="144" cy="288"/>
          </a:xfrm>
        </p:grpSpPr>
        <p:sp>
          <p:nvSpPr>
            <p:cNvPr id="215047" name="Line 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48" name="Line 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049" name="Rectangle 9"/>
          <p:cNvSpPr>
            <a:spLocks noChangeArrowheads="1"/>
          </p:cNvSpPr>
          <p:nvPr/>
        </p:nvSpPr>
        <p:spPr bwMode="auto">
          <a:xfrm>
            <a:off x="5257800" y="4267200"/>
            <a:ext cx="6858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0" name="Rectangle 10"/>
          <p:cNvSpPr>
            <a:spLocks noChangeArrowheads="1"/>
          </p:cNvSpPr>
          <p:nvPr/>
        </p:nvSpPr>
        <p:spPr bwMode="auto">
          <a:xfrm>
            <a:off x="28194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1" name="Rectangle 11"/>
          <p:cNvSpPr>
            <a:spLocks noChangeArrowheads="1"/>
          </p:cNvSpPr>
          <p:nvPr/>
        </p:nvSpPr>
        <p:spPr bwMode="auto">
          <a:xfrm>
            <a:off x="70866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3" name="Rectangle 13"/>
          <p:cNvSpPr>
            <a:spLocks noChangeArrowheads="1"/>
          </p:cNvSpPr>
          <p:nvPr/>
        </p:nvSpPr>
        <p:spPr bwMode="auto">
          <a:xfrm>
            <a:off x="49911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93"/>
          <p:cNvGrpSpPr>
            <a:grpSpLocks/>
          </p:cNvGrpSpPr>
          <p:nvPr/>
        </p:nvGrpSpPr>
        <p:grpSpPr bwMode="auto">
          <a:xfrm>
            <a:off x="4572000" y="4724400"/>
            <a:ext cx="1490663" cy="1371600"/>
            <a:chOff x="2880" y="2976"/>
            <a:chExt cx="939" cy="960"/>
          </a:xfrm>
        </p:grpSpPr>
        <p:sp>
          <p:nvSpPr>
            <p:cNvPr id="215052" name="Rectangle 12"/>
            <p:cNvSpPr>
              <a:spLocks noChangeArrowheads="1"/>
            </p:cNvSpPr>
            <p:nvPr/>
          </p:nvSpPr>
          <p:spPr bwMode="auto">
            <a:xfrm>
              <a:off x="3675" y="2976"/>
              <a:ext cx="144" cy="960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54" name="Rectangle 14"/>
            <p:cNvSpPr>
              <a:spLocks noChangeArrowheads="1"/>
            </p:cNvSpPr>
            <p:nvPr/>
          </p:nvSpPr>
          <p:spPr bwMode="auto">
            <a:xfrm>
              <a:off x="2880" y="2976"/>
              <a:ext cx="144" cy="960"/>
            </a:xfrm>
            <a:prstGeom prst="rect">
              <a:avLst/>
            </a:prstGeom>
            <a:solidFill>
              <a:srgbClr val="076B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055" name="Rectangle 15"/>
          <p:cNvSpPr>
            <a:spLocks noChangeArrowheads="1"/>
          </p:cNvSpPr>
          <p:nvPr/>
        </p:nvSpPr>
        <p:spPr bwMode="auto">
          <a:xfrm>
            <a:off x="5410200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6" name="Rectangle 16"/>
          <p:cNvSpPr>
            <a:spLocks noChangeAspect="1" noChangeArrowheads="1"/>
          </p:cNvSpPr>
          <p:nvPr/>
        </p:nvSpPr>
        <p:spPr bwMode="auto">
          <a:xfrm>
            <a:off x="6059488" y="4724400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7" name="Rectangle 17"/>
          <p:cNvSpPr>
            <a:spLocks noChangeAspect="1" noChangeArrowheads="1"/>
          </p:cNvSpPr>
          <p:nvPr/>
        </p:nvSpPr>
        <p:spPr bwMode="auto">
          <a:xfrm>
            <a:off x="48006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8" name="Rectangle 18"/>
          <p:cNvSpPr>
            <a:spLocks noChangeAspect="1" noChangeArrowheads="1"/>
          </p:cNvSpPr>
          <p:nvPr/>
        </p:nvSpPr>
        <p:spPr bwMode="auto">
          <a:xfrm>
            <a:off x="52197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9" name="Rectangle 19"/>
          <p:cNvSpPr>
            <a:spLocks noChangeAspect="1" noChangeArrowheads="1"/>
          </p:cNvSpPr>
          <p:nvPr/>
        </p:nvSpPr>
        <p:spPr bwMode="auto">
          <a:xfrm>
            <a:off x="5640388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0" name="Freeform 20"/>
          <p:cNvSpPr>
            <a:spLocks noChangeAspect="1"/>
          </p:cNvSpPr>
          <p:nvPr/>
        </p:nvSpPr>
        <p:spPr bwMode="auto">
          <a:xfrm>
            <a:off x="4800600" y="3808413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1" name="Freeform 21"/>
          <p:cNvSpPr>
            <a:spLocks/>
          </p:cNvSpPr>
          <p:nvPr/>
        </p:nvSpPr>
        <p:spPr bwMode="auto">
          <a:xfrm>
            <a:off x="6781800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2" name="Freeform 22"/>
          <p:cNvSpPr>
            <a:spLocks/>
          </p:cNvSpPr>
          <p:nvPr/>
        </p:nvSpPr>
        <p:spPr bwMode="auto">
          <a:xfrm>
            <a:off x="6781800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3" name="Freeform 23"/>
          <p:cNvSpPr>
            <a:spLocks/>
          </p:cNvSpPr>
          <p:nvPr/>
        </p:nvSpPr>
        <p:spPr bwMode="auto">
          <a:xfrm>
            <a:off x="6553200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4" name="Freeform 24"/>
          <p:cNvSpPr>
            <a:spLocks/>
          </p:cNvSpPr>
          <p:nvPr/>
        </p:nvSpPr>
        <p:spPr bwMode="auto">
          <a:xfrm>
            <a:off x="6781800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5" name="Rectangle 25" descr="Small checker board"/>
          <p:cNvSpPr>
            <a:spLocks noChangeArrowheads="1"/>
          </p:cNvSpPr>
          <p:nvPr/>
        </p:nvSpPr>
        <p:spPr bwMode="auto">
          <a:xfrm>
            <a:off x="6934200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6" name="Rectangle 26" descr="Small checker board"/>
          <p:cNvSpPr>
            <a:spLocks noChangeArrowheads="1"/>
          </p:cNvSpPr>
          <p:nvPr/>
        </p:nvSpPr>
        <p:spPr bwMode="auto">
          <a:xfrm>
            <a:off x="6934200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7" name="Freeform 27"/>
          <p:cNvSpPr>
            <a:spLocks/>
          </p:cNvSpPr>
          <p:nvPr/>
        </p:nvSpPr>
        <p:spPr bwMode="auto">
          <a:xfrm>
            <a:off x="6858000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8" name="Rectangle 28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69" name="Rectangle 29"/>
          <p:cNvSpPr>
            <a:spLocks noChangeArrowheads="1"/>
          </p:cNvSpPr>
          <p:nvPr/>
        </p:nvSpPr>
        <p:spPr bwMode="auto">
          <a:xfrm>
            <a:off x="8001000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0" name="Freeform 30"/>
          <p:cNvSpPr>
            <a:spLocks/>
          </p:cNvSpPr>
          <p:nvPr/>
        </p:nvSpPr>
        <p:spPr bwMode="auto">
          <a:xfrm flipH="1">
            <a:off x="2744788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1" name="Freeform 31"/>
          <p:cNvSpPr>
            <a:spLocks/>
          </p:cNvSpPr>
          <p:nvPr/>
        </p:nvSpPr>
        <p:spPr bwMode="auto">
          <a:xfrm flipH="1">
            <a:off x="2744788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2" name="Freeform 32"/>
          <p:cNvSpPr>
            <a:spLocks/>
          </p:cNvSpPr>
          <p:nvPr/>
        </p:nvSpPr>
        <p:spPr bwMode="auto">
          <a:xfrm flipH="1">
            <a:off x="2744788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3" name="Rectangle 33" descr="Small checker board"/>
          <p:cNvSpPr>
            <a:spLocks noChangeArrowheads="1"/>
          </p:cNvSpPr>
          <p:nvPr/>
        </p:nvSpPr>
        <p:spPr bwMode="auto">
          <a:xfrm flipH="1">
            <a:off x="3201988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hlink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4" name="Rectangle 34" descr="Small checker board"/>
          <p:cNvSpPr>
            <a:spLocks noChangeArrowheads="1"/>
          </p:cNvSpPr>
          <p:nvPr/>
        </p:nvSpPr>
        <p:spPr bwMode="auto">
          <a:xfrm flipH="1">
            <a:off x="3201988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hlink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5" name="Freeform 35"/>
          <p:cNvSpPr>
            <a:spLocks/>
          </p:cNvSpPr>
          <p:nvPr/>
        </p:nvSpPr>
        <p:spPr bwMode="auto">
          <a:xfrm flipH="1">
            <a:off x="3201988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6" name="Rectangle 36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7" name="Rectangle 37"/>
          <p:cNvSpPr>
            <a:spLocks noChangeArrowheads="1"/>
          </p:cNvSpPr>
          <p:nvPr/>
        </p:nvSpPr>
        <p:spPr bwMode="auto">
          <a:xfrm flipH="1">
            <a:off x="2897188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82" name="Line 42"/>
          <p:cNvSpPr>
            <a:spLocks noChangeShapeType="1"/>
          </p:cNvSpPr>
          <p:nvPr/>
        </p:nvSpPr>
        <p:spPr bwMode="auto">
          <a:xfrm flipH="1">
            <a:off x="1219200" y="2819400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83" name="Line 43"/>
          <p:cNvSpPr>
            <a:spLocks noChangeShapeType="1"/>
          </p:cNvSpPr>
          <p:nvPr/>
        </p:nvSpPr>
        <p:spPr bwMode="auto">
          <a:xfrm flipH="1">
            <a:off x="1066800" y="29718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87" name="Freeform 47"/>
          <p:cNvSpPr>
            <a:spLocks/>
          </p:cNvSpPr>
          <p:nvPr/>
        </p:nvSpPr>
        <p:spPr bwMode="auto">
          <a:xfrm flipH="1">
            <a:off x="3887788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88" name="Freeform 48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89" name="Rectangle 49"/>
          <p:cNvSpPr>
            <a:spLocks noChangeAspect="1" noChangeArrowheads="1"/>
          </p:cNvSpPr>
          <p:nvPr/>
        </p:nvSpPr>
        <p:spPr bwMode="auto">
          <a:xfrm>
            <a:off x="4267200" y="4724400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3278188" y="4189413"/>
            <a:ext cx="4951412" cy="609600"/>
            <a:chOff x="1921" y="2447"/>
            <a:chExt cx="3119" cy="384"/>
          </a:xfrm>
        </p:grpSpPr>
        <p:sp>
          <p:nvSpPr>
            <p:cNvPr id="215092" name="Rectangle 52"/>
            <p:cNvSpPr>
              <a:spLocks noChangeAspect="1" noChangeArrowheads="1"/>
            </p:cNvSpPr>
            <p:nvPr/>
          </p:nvSpPr>
          <p:spPr bwMode="auto">
            <a:xfrm>
              <a:off x="3312" y="2591"/>
              <a:ext cx="337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3" name="Rectangle 53"/>
            <p:cNvSpPr>
              <a:spLocks noChangeArrowheads="1"/>
            </p:cNvSpPr>
            <p:nvPr/>
          </p:nvSpPr>
          <p:spPr bwMode="auto">
            <a:xfrm>
              <a:off x="4656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4" name="Rectangle 54"/>
            <p:cNvSpPr>
              <a:spLocks noChangeArrowheads="1"/>
            </p:cNvSpPr>
            <p:nvPr/>
          </p:nvSpPr>
          <p:spPr bwMode="auto">
            <a:xfrm>
              <a:off x="398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5" name="Rectangle 55"/>
            <p:cNvSpPr>
              <a:spLocks noChangeAspect="1" noChangeArrowheads="1"/>
            </p:cNvSpPr>
            <p:nvPr/>
          </p:nvSpPr>
          <p:spPr bwMode="auto">
            <a:xfrm>
              <a:off x="3841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6" name="Rectangle 56"/>
            <p:cNvSpPr>
              <a:spLocks noChangeArrowheads="1"/>
            </p:cNvSpPr>
            <p:nvPr/>
          </p:nvSpPr>
          <p:spPr bwMode="auto">
            <a:xfrm>
              <a:off x="230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7" name="Rectangle 57"/>
            <p:cNvSpPr>
              <a:spLocks noChangeAspect="1" noChangeArrowheads="1"/>
            </p:cNvSpPr>
            <p:nvPr/>
          </p:nvSpPr>
          <p:spPr bwMode="auto">
            <a:xfrm>
              <a:off x="2952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98" name="Rectangle 58"/>
            <p:cNvSpPr>
              <a:spLocks noChangeArrowheads="1"/>
            </p:cNvSpPr>
            <p:nvPr/>
          </p:nvSpPr>
          <p:spPr bwMode="auto">
            <a:xfrm flipH="1">
              <a:off x="1921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59"/>
            <p:cNvGrpSpPr>
              <a:grpSpLocks/>
            </p:cNvGrpSpPr>
            <p:nvPr/>
          </p:nvGrpSpPr>
          <p:grpSpPr bwMode="auto">
            <a:xfrm>
              <a:off x="3072" y="2495"/>
              <a:ext cx="818" cy="289"/>
              <a:chOff x="3072" y="2495"/>
              <a:chExt cx="818" cy="289"/>
            </a:xfrm>
          </p:grpSpPr>
          <p:sp>
            <p:nvSpPr>
              <p:cNvPr id="215100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3600" y="2495"/>
                <a:ext cx="290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01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3072" y="2495"/>
                <a:ext cx="288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02" name="Freeform 62"/>
              <p:cNvSpPr>
                <a:spLocks/>
              </p:cNvSpPr>
              <p:nvPr/>
            </p:nvSpPr>
            <p:spPr bwMode="auto">
              <a:xfrm flipH="1">
                <a:off x="3600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03" name="Freeform 63"/>
              <p:cNvSpPr>
                <a:spLocks/>
              </p:cNvSpPr>
              <p:nvPr/>
            </p:nvSpPr>
            <p:spPr bwMode="auto">
              <a:xfrm flipH="1">
                <a:off x="307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04" name="Freeform 64"/>
              <p:cNvSpPr>
                <a:spLocks/>
              </p:cNvSpPr>
              <p:nvPr/>
            </p:nvSpPr>
            <p:spPr bwMode="auto">
              <a:xfrm>
                <a:off x="3264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105" name="Freeform 65"/>
              <p:cNvSpPr>
                <a:spLocks/>
              </p:cNvSpPr>
              <p:nvPr/>
            </p:nvSpPr>
            <p:spPr bwMode="auto">
              <a:xfrm>
                <a:off x="379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4495800" y="4267200"/>
            <a:ext cx="609600" cy="457200"/>
            <a:chOff x="2832" y="3312"/>
            <a:chExt cx="240" cy="288"/>
          </a:xfrm>
        </p:grpSpPr>
        <p:sp>
          <p:nvSpPr>
            <p:cNvPr id="215107" name="Line 67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8" name="Line 68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9" name="Line 69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70"/>
          <p:cNvGrpSpPr>
            <a:grpSpLocks/>
          </p:cNvGrpSpPr>
          <p:nvPr/>
        </p:nvGrpSpPr>
        <p:grpSpPr bwMode="auto">
          <a:xfrm>
            <a:off x="6400800" y="4267200"/>
            <a:ext cx="152400" cy="457200"/>
            <a:chOff x="2832" y="3312"/>
            <a:chExt cx="240" cy="288"/>
          </a:xfrm>
        </p:grpSpPr>
        <p:sp>
          <p:nvSpPr>
            <p:cNvPr id="215111" name="Line 7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12" name="Line 7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13" name="Line 7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134" name="AutoShape 94"/>
          <p:cNvSpPr>
            <a:spLocks noChangeArrowheads="1"/>
          </p:cNvSpPr>
          <p:nvPr/>
        </p:nvSpPr>
        <p:spPr bwMode="auto">
          <a:xfrm flipV="1">
            <a:off x="5857875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FFCCCC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35" name="AutoShape 95"/>
          <p:cNvSpPr>
            <a:spLocks noChangeArrowheads="1"/>
          </p:cNvSpPr>
          <p:nvPr/>
        </p:nvSpPr>
        <p:spPr bwMode="auto">
          <a:xfrm flipV="1">
            <a:off x="45958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CCE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36" name="AutoShape 96"/>
          <p:cNvSpPr>
            <a:spLocks noChangeArrowheads="1"/>
          </p:cNvSpPr>
          <p:nvPr/>
        </p:nvSpPr>
        <p:spPr bwMode="auto">
          <a:xfrm>
            <a:off x="54340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FFCCCC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37" name="AutoShape 97"/>
          <p:cNvSpPr>
            <a:spLocks noChangeArrowheads="1"/>
          </p:cNvSpPr>
          <p:nvPr/>
        </p:nvSpPr>
        <p:spPr bwMode="auto">
          <a:xfrm>
            <a:off x="5014913" y="5638800"/>
            <a:ext cx="180975" cy="304800"/>
          </a:xfrm>
          <a:prstGeom prst="upArrow">
            <a:avLst>
              <a:gd name="adj1" fmla="val 52083"/>
              <a:gd name="adj2" fmla="val 80000"/>
            </a:avLst>
          </a:prstGeom>
          <a:solidFill>
            <a:srgbClr val="CCE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0" name="Text Box 100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9" name="Group 101"/>
          <p:cNvGrpSpPr>
            <a:grpSpLocks/>
          </p:cNvGrpSpPr>
          <p:nvPr/>
        </p:nvGrpSpPr>
        <p:grpSpPr bwMode="auto">
          <a:xfrm>
            <a:off x="1066800" y="914400"/>
            <a:ext cx="152400" cy="457200"/>
            <a:chOff x="672" y="240"/>
            <a:chExt cx="96" cy="432"/>
          </a:xfrm>
        </p:grpSpPr>
        <p:sp>
          <p:nvSpPr>
            <p:cNvPr id="215142" name="Line 102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43" name="Line 103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144" name="Line 104"/>
          <p:cNvSpPr>
            <a:spLocks noChangeShapeType="1"/>
          </p:cNvSpPr>
          <p:nvPr/>
        </p:nvSpPr>
        <p:spPr bwMode="auto">
          <a:xfrm>
            <a:off x="1219200" y="2133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5" name="Line 105"/>
          <p:cNvSpPr>
            <a:spLocks noChangeShapeType="1"/>
          </p:cNvSpPr>
          <p:nvPr/>
        </p:nvSpPr>
        <p:spPr bwMode="auto">
          <a:xfrm flipV="1">
            <a:off x="1066800" y="18288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6" name="AutoShape 106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7" name="Oval 107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8" name="Line 108"/>
          <p:cNvSpPr>
            <a:spLocks noChangeShapeType="1"/>
          </p:cNvSpPr>
          <p:nvPr/>
        </p:nvSpPr>
        <p:spPr bwMode="auto">
          <a:xfrm rot="5400000">
            <a:off x="1066800" y="16764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9" name="Oval 109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AutoShape 100"/>
          <p:cNvSpPr>
            <a:spLocks noChangeArrowheads="1"/>
          </p:cNvSpPr>
          <p:nvPr/>
        </p:nvSpPr>
        <p:spPr bwMode="auto">
          <a:xfrm flipH="1">
            <a:off x="1785918" y="1571612"/>
            <a:ext cx="714380" cy="428628"/>
          </a:xfrm>
          <a:prstGeom prst="rightArrow">
            <a:avLst>
              <a:gd name="adj1" fmla="val 46426"/>
              <a:gd name="adj2" fmla="val 83882"/>
            </a:avLst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352697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315" name="Rectangle 83"/>
          <p:cNvSpPr>
            <a:spLocks noChangeArrowheads="1"/>
          </p:cNvSpPr>
          <p:nvPr/>
        </p:nvSpPr>
        <p:spPr bwMode="auto">
          <a:xfrm>
            <a:off x="5410200" y="4724400"/>
            <a:ext cx="228600" cy="13716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16" name="Rectangle 84"/>
          <p:cNvSpPr>
            <a:spLocks noChangeArrowheads="1"/>
          </p:cNvSpPr>
          <p:nvPr/>
        </p:nvSpPr>
        <p:spPr bwMode="auto">
          <a:xfrm>
            <a:off x="4991100" y="4724400"/>
            <a:ext cx="228600" cy="13716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4495800" y="3505200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370638" y="4267200"/>
            <a:ext cx="138112" cy="457200"/>
            <a:chOff x="2352" y="3264"/>
            <a:chExt cx="144" cy="288"/>
          </a:xfrm>
        </p:grpSpPr>
        <p:sp>
          <p:nvSpPr>
            <p:cNvPr id="223236" name="Line 4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37" name="Line 5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602163" y="4267200"/>
            <a:ext cx="322262" cy="457200"/>
            <a:chOff x="2352" y="3264"/>
            <a:chExt cx="144" cy="288"/>
          </a:xfrm>
        </p:grpSpPr>
        <p:sp>
          <p:nvSpPr>
            <p:cNvPr id="223239" name="Line 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40" name="Line 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3241" name="Rectangle 9"/>
          <p:cNvSpPr>
            <a:spLocks noChangeArrowheads="1"/>
          </p:cNvSpPr>
          <p:nvPr/>
        </p:nvSpPr>
        <p:spPr bwMode="auto">
          <a:xfrm>
            <a:off x="5257800" y="4267200"/>
            <a:ext cx="6096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2" name="Rectangle 10"/>
          <p:cNvSpPr>
            <a:spLocks noChangeArrowheads="1"/>
          </p:cNvSpPr>
          <p:nvPr/>
        </p:nvSpPr>
        <p:spPr bwMode="auto">
          <a:xfrm>
            <a:off x="28194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3" name="Rectangle 11"/>
          <p:cNvSpPr>
            <a:spLocks noChangeArrowheads="1"/>
          </p:cNvSpPr>
          <p:nvPr/>
        </p:nvSpPr>
        <p:spPr bwMode="auto">
          <a:xfrm>
            <a:off x="70866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4" name="Rectangle 12"/>
          <p:cNvSpPr>
            <a:spLocks noChangeArrowheads="1"/>
          </p:cNvSpPr>
          <p:nvPr/>
        </p:nvSpPr>
        <p:spPr bwMode="auto">
          <a:xfrm>
            <a:off x="5834063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5" name="Rectangle 13"/>
          <p:cNvSpPr>
            <a:spLocks noChangeArrowheads="1"/>
          </p:cNvSpPr>
          <p:nvPr/>
        </p:nvSpPr>
        <p:spPr bwMode="auto">
          <a:xfrm>
            <a:off x="49911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6" name="Rectangle 14"/>
          <p:cNvSpPr>
            <a:spLocks noChangeArrowheads="1"/>
          </p:cNvSpPr>
          <p:nvPr/>
        </p:nvSpPr>
        <p:spPr bwMode="auto">
          <a:xfrm>
            <a:off x="45720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7" name="Rectangle 15"/>
          <p:cNvSpPr>
            <a:spLocks noChangeArrowheads="1"/>
          </p:cNvSpPr>
          <p:nvPr/>
        </p:nvSpPr>
        <p:spPr bwMode="auto">
          <a:xfrm>
            <a:off x="5410200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8" name="Rectangle 16"/>
          <p:cNvSpPr>
            <a:spLocks noChangeAspect="1" noChangeArrowheads="1"/>
          </p:cNvSpPr>
          <p:nvPr/>
        </p:nvSpPr>
        <p:spPr bwMode="auto">
          <a:xfrm>
            <a:off x="6059488" y="4724400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49" name="Rectangle 17"/>
          <p:cNvSpPr>
            <a:spLocks noChangeAspect="1" noChangeArrowheads="1"/>
          </p:cNvSpPr>
          <p:nvPr/>
        </p:nvSpPr>
        <p:spPr bwMode="auto">
          <a:xfrm>
            <a:off x="48006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0" name="Rectangle 18"/>
          <p:cNvSpPr>
            <a:spLocks noChangeAspect="1" noChangeArrowheads="1"/>
          </p:cNvSpPr>
          <p:nvPr/>
        </p:nvSpPr>
        <p:spPr bwMode="auto">
          <a:xfrm>
            <a:off x="52197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1" name="Rectangle 19"/>
          <p:cNvSpPr>
            <a:spLocks noChangeAspect="1" noChangeArrowheads="1"/>
          </p:cNvSpPr>
          <p:nvPr/>
        </p:nvSpPr>
        <p:spPr bwMode="auto">
          <a:xfrm>
            <a:off x="5640388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2" name="Freeform 20"/>
          <p:cNvSpPr>
            <a:spLocks noChangeAspect="1"/>
          </p:cNvSpPr>
          <p:nvPr/>
        </p:nvSpPr>
        <p:spPr bwMode="auto">
          <a:xfrm>
            <a:off x="4800600" y="3808413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3" name="Freeform 21"/>
          <p:cNvSpPr>
            <a:spLocks/>
          </p:cNvSpPr>
          <p:nvPr/>
        </p:nvSpPr>
        <p:spPr bwMode="auto">
          <a:xfrm>
            <a:off x="6781800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4" name="Freeform 22"/>
          <p:cNvSpPr>
            <a:spLocks/>
          </p:cNvSpPr>
          <p:nvPr/>
        </p:nvSpPr>
        <p:spPr bwMode="auto">
          <a:xfrm>
            <a:off x="6781800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5" name="Freeform 23"/>
          <p:cNvSpPr>
            <a:spLocks/>
          </p:cNvSpPr>
          <p:nvPr/>
        </p:nvSpPr>
        <p:spPr bwMode="auto">
          <a:xfrm>
            <a:off x="6553200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6" name="Freeform 24"/>
          <p:cNvSpPr>
            <a:spLocks/>
          </p:cNvSpPr>
          <p:nvPr/>
        </p:nvSpPr>
        <p:spPr bwMode="auto">
          <a:xfrm>
            <a:off x="6781800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7" name="Rectangle 25" descr="Small checker board"/>
          <p:cNvSpPr>
            <a:spLocks noChangeArrowheads="1"/>
          </p:cNvSpPr>
          <p:nvPr/>
        </p:nvSpPr>
        <p:spPr bwMode="auto">
          <a:xfrm>
            <a:off x="6934200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8" name="Rectangle 26" descr="Small checker board"/>
          <p:cNvSpPr>
            <a:spLocks noChangeArrowheads="1"/>
          </p:cNvSpPr>
          <p:nvPr/>
        </p:nvSpPr>
        <p:spPr bwMode="auto">
          <a:xfrm>
            <a:off x="6934200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59" name="Freeform 27"/>
          <p:cNvSpPr>
            <a:spLocks/>
          </p:cNvSpPr>
          <p:nvPr/>
        </p:nvSpPr>
        <p:spPr bwMode="auto">
          <a:xfrm>
            <a:off x="6858000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0" name="Rectangle 28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1" name="Rectangle 29"/>
          <p:cNvSpPr>
            <a:spLocks noChangeArrowheads="1"/>
          </p:cNvSpPr>
          <p:nvPr/>
        </p:nvSpPr>
        <p:spPr bwMode="auto">
          <a:xfrm>
            <a:off x="8001000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2" name="Freeform 30"/>
          <p:cNvSpPr>
            <a:spLocks/>
          </p:cNvSpPr>
          <p:nvPr/>
        </p:nvSpPr>
        <p:spPr bwMode="auto">
          <a:xfrm flipH="1">
            <a:off x="2744788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3" name="Freeform 31"/>
          <p:cNvSpPr>
            <a:spLocks/>
          </p:cNvSpPr>
          <p:nvPr/>
        </p:nvSpPr>
        <p:spPr bwMode="auto">
          <a:xfrm flipH="1">
            <a:off x="2744788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4" name="Freeform 32"/>
          <p:cNvSpPr>
            <a:spLocks/>
          </p:cNvSpPr>
          <p:nvPr/>
        </p:nvSpPr>
        <p:spPr bwMode="auto">
          <a:xfrm flipH="1">
            <a:off x="2744788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5" name="Rectangle 33" descr="Small checker board"/>
          <p:cNvSpPr>
            <a:spLocks noChangeArrowheads="1"/>
          </p:cNvSpPr>
          <p:nvPr/>
        </p:nvSpPr>
        <p:spPr bwMode="auto">
          <a:xfrm flipH="1">
            <a:off x="3201988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E9B03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6" name="Rectangle 34" descr="Small checker board"/>
          <p:cNvSpPr>
            <a:spLocks noChangeArrowheads="1"/>
          </p:cNvSpPr>
          <p:nvPr/>
        </p:nvSpPr>
        <p:spPr bwMode="auto">
          <a:xfrm flipH="1">
            <a:off x="3201988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E9B03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7" name="Freeform 35"/>
          <p:cNvSpPr>
            <a:spLocks/>
          </p:cNvSpPr>
          <p:nvPr/>
        </p:nvSpPr>
        <p:spPr bwMode="auto">
          <a:xfrm flipH="1">
            <a:off x="3201988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8" name="Rectangle 36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69" name="Rectangle 37"/>
          <p:cNvSpPr>
            <a:spLocks noChangeArrowheads="1"/>
          </p:cNvSpPr>
          <p:nvPr/>
        </p:nvSpPr>
        <p:spPr bwMode="auto">
          <a:xfrm flipH="1">
            <a:off x="2897188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71" name="Line 39"/>
          <p:cNvSpPr>
            <a:spLocks noChangeShapeType="1"/>
          </p:cNvSpPr>
          <p:nvPr/>
        </p:nvSpPr>
        <p:spPr bwMode="auto">
          <a:xfrm flipH="1">
            <a:off x="1219200" y="2819400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72" name="Line 40"/>
          <p:cNvSpPr>
            <a:spLocks noChangeShapeType="1"/>
          </p:cNvSpPr>
          <p:nvPr/>
        </p:nvSpPr>
        <p:spPr bwMode="auto">
          <a:xfrm flipH="1">
            <a:off x="1066800" y="29718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74" name="Freeform 42"/>
          <p:cNvSpPr>
            <a:spLocks/>
          </p:cNvSpPr>
          <p:nvPr/>
        </p:nvSpPr>
        <p:spPr bwMode="auto">
          <a:xfrm flipH="1">
            <a:off x="3887788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75" name="Freeform 43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76" name="Rectangle 44"/>
          <p:cNvSpPr>
            <a:spLocks noChangeAspect="1" noChangeArrowheads="1"/>
          </p:cNvSpPr>
          <p:nvPr/>
        </p:nvSpPr>
        <p:spPr bwMode="auto">
          <a:xfrm>
            <a:off x="4267200" y="4724400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3201988" y="4189413"/>
            <a:ext cx="4951412" cy="609600"/>
            <a:chOff x="1921" y="2447"/>
            <a:chExt cx="3119" cy="384"/>
          </a:xfrm>
        </p:grpSpPr>
        <p:sp>
          <p:nvSpPr>
            <p:cNvPr id="223278" name="Rectangle 46"/>
            <p:cNvSpPr>
              <a:spLocks noChangeAspect="1" noChangeArrowheads="1"/>
            </p:cNvSpPr>
            <p:nvPr/>
          </p:nvSpPr>
          <p:spPr bwMode="auto">
            <a:xfrm>
              <a:off x="3312" y="2591"/>
              <a:ext cx="337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79" name="Rectangle 47"/>
            <p:cNvSpPr>
              <a:spLocks noChangeArrowheads="1"/>
            </p:cNvSpPr>
            <p:nvPr/>
          </p:nvSpPr>
          <p:spPr bwMode="auto">
            <a:xfrm>
              <a:off x="4656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80" name="Rectangle 48"/>
            <p:cNvSpPr>
              <a:spLocks noChangeArrowheads="1"/>
            </p:cNvSpPr>
            <p:nvPr/>
          </p:nvSpPr>
          <p:spPr bwMode="auto">
            <a:xfrm>
              <a:off x="398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81" name="Rectangle 49"/>
            <p:cNvSpPr>
              <a:spLocks noChangeAspect="1" noChangeArrowheads="1"/>
            </p:cNvSpPr>
            <p:nvPr/>
          </p:nvSpPr>
          <p:spPr bwMode="auto">
            <a:xfrm>
              <a:off x="3841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82" name="Rectangle 50"/>
            <p:cNvSpPr>
              <a:spLocks noChangeArrowheads="1"/>
            </p:cNvSpPr>
            <p:nvPr/>
          </p:nvSpPr>
          <p:spPr bwMode="auto">
            <a:xfrm>
              <a:off x="230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83" name="Rectangle 51"/>
            <p:cNvSpPr>
              <a:spLocks noChangeAspect="1" noChangeArrowheads="1"/>
            </p:cNvSpPr>
            <p:nvPr/>
          </p:nvSpPr>
          <p:spPr bwMode="auto">
            <a:xfrm>
              <a:off x="2952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84" name="Rectangle 52"/>
            <p:cNvSpPr>
              <a:spLocks noChangeArrowheads="1"/>
            </p:cNvSpPr>
            <p:nvPr/>
          </p:nvSpPr>
          <p:spPr bwMode="auto">
            <a:xfrm flipH="1">
              <a:off x="1921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53"/>
            <p:cNvGrpSpPr>
              <a:grpSpLocks/>
            </p:cNvGrpSpPr>
            <p:nvPr/>
          </p:nvGrpSpPr>
          <p:grpSpPr bwMode="auto">
            <a:xfrm>
              <a:off x="3072" y="2495"/>
              <a:ext cx="818" cy="289"/>
              <a:chOff x="3072" y="2495"/>
              <a:chExt cx="818" cy="289"/>
            </a:xfrm>
          </p:grpSpPr>
          <p:sp>
            <p:nvSpPr>
              <p:cNvPr id="223286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3600" y="2495"/>
                <a:ext cx="290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287" name="Rectangle 55"/>
              <p:cNvSpPr>
                <a:spLocks noChangeAspect="1" noChangeArrowheads="1"/>
              </p:cNvSpPr>
              <p:nvPr/>
            </p:nvSpPr>
            <p:spPr bwMode="auto">
              <a:xfrm>
                <a:off x="3072" y="2495"/>
                <a:ext cx="288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288" name="Freeform 56"/>
              <p:cNvSpPr>
                <a:spLocks/>
              </p:cNvSpPr>
              <p:nvPr/>
            </p:nvSpPr>
            <p:spPr bwMode="auto">
              <a:xfrm flipH="1">
                <a:off x="3600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289" name="Freeform 57"/>
              <p:cNvSpPr>
                <a:spLocks/>
              </p:cNvSpPr>
              <p:nvPr/>
            </p:nvSpPr>
            <p:spPr bwMode="auto">
              <a:xfrm flipH="1">
                <a:off x="307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290" name="Freeform 58"/>
              <p:cNvSpPr>
                <a:spLocks/>
              </p:cNvSpPr>
              <p:nvPr/>
            </p:nvSpPr>
            <p:spPr bwMode="auto">
              <a:xfrm>
                <a:off x="3264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291" name="Freeform 59"/>
              <p:cNvSpPr>
                <a:spLocks/>
              </p:cNvSpPr>
              <p:nvPr/>
            </p:nvSpPr>
            <p:spPr bwMode="auto">
              <a:xfrm>
                <a:off x="379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4495800" y="4267200"/>
            <a:ext cx="533400" cy="457200"/>
            <a:chOff x="2832" y="3312"/>
            <a:chExt cx="240" cy="288"/>
          </a:xfrm>
        </p:grpSpPr>
        <p:sp>
          <p:nvSpPr>
            <p:cNvPr id="223293" name="Line 6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94" name="Line 6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95" name="Line 6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6324600" y="4267200"/>
            <a:ext cx="228600" cy="457200"/>
            <a:chOff x="2832" y="3312"/>
            <a:chExt cx="240" cy="288"/>
          </a:xfrm>
        </p:grpSpPr>
        <p:sp>
          <p:nvSpPr>
            <p:cNvPr id="223297" name="Line 65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98" name="Line 66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299" name="Line 67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4613275" y="5410200"/>
            <a:ext cx="1406525" cy="685800"/>
            <a:chOff x="2906" y="3408"/>
            <a:chExt cx="886" cy="528"/>
          </a:xfrm>
        </p:grpSpPr>
        <p:sp>
          <p:nvSpPr>
            <p:cNvPr id="223318" name="Freeform 86"/>
            <p:cNvSpPr>
              <a:spLocks/>
            </p:cNvSpPr>
            <p:nvPr/>
          </p:nvSpPr>
          <p:spPr bwMode="auto">
            <a:xfrm>
              <a:off x="2906" y="3408"/>
              <a:ext cx="94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174"/>
                </a:cxn>
                <a:cxn ang="0">
                  <a:pos x="6" y="228"/>
                </a:cxn>
                <a:cxn ang="0">
                  <a:pos x="6" y="303"/>
                </a:cxn>
                <a:cxn ang="0">
                  <a:pos x="21" y="372"/>
                </a:cxn>
                <a:cxn ang="0">
                  <a:pos x="6" y="423"/>
                </a:cxn>
                <a:cxn ang="0">
                  <a:pos x="6" y="477"/>
                </a:cxn>
                <a:cxn ang="0">
                  <a:pos x="27" y="522"/>
                </a:cxn>
                <a:cxn ang="0">
                  <a:pos x="108" y="528"/>
                </a:cxn>
                <a:cxn ang="0">
                  <a:pos x="147" y="522"/>
                </a:cxn>
                <a:cxn ang="0">
                  <a:pos x="135" y="435"/>
                </a:cxn>
                <a:cxn ang="0">
                  <a:pos x="144" y="396"/>
                </a:cxn>
                <a:cxn ang="0">
                  <a:pos x="132" y="345"/>
                </a:cxn>
                <a:cxn ang="0">
                  <a:pos x="111" y="255"/>
                </a:cxn>
                <a:cxn ang="0">
                  <a:pos x="123" y="210"/>
                </a:cxn>
                <a:cxn ang="0">
                  <a:pos x="117" y="150"/>
                </a:cxn>
                <a:cxn ang="0">
                  <a:pos x="105" y="81"/>
                </a:cxn>
                <a:cxn ang="0">
                  <a:pos x="120" y="30"/>
                </a:cxn>
                <a:cxn ang="0">
                  <a:pos x="141" y="0"/>
                </a:cxn>
                <a:cxn ang="0">
                  <a:pos x="0" y="0"/>
                </a:cxn>
              </a:cxnLst>
              <a:rect l="0" t="0" r="r" b="b"/>
              <a:pathLst>
                <a:path w="147" h="528">
                  <a:moveTo>
                    <a:pt x="0" y="0"/>
                  </a:moveTo>
                  <a:lnTo>
                    <a:pt x="18" y="174"/>
                  </a:lnTo>
                  <a:lnTo>
                    <a:pt x="6" y="228"/>
                  </a:lnTo>
                  <a:lnTo>
                    <a:pt x="6" y="303"/>
                  </a:lnTo>
                  <a:lnTo>
                    <a:pt x="21" y="372"/>
                  </a:lnTo>
                  <a:lnTo>
                    <a:pt x="6" y="423"/>
                  </a:lnTo>
                  <a:lnTo>
                    <a:pt x="6" y="477"/>
                  </a:lnTo>
                  <a:lnTo>
                    <a:pt x="27" y="522"/>
                  </a:lnTo>
                  <a:lnTo>
                    <a:pt x="108" y="528"/>
                  </a:lnTo>
                  <a:lnTo>
                    <a:pt x="147" y="522"/>
                  </a:lnTo>
                  <a:lnTo>
                    <a:pt x="135" y="435"/>
                  </a:lnTo>
                  <a:lnTo>
                    <a:pt x="144" y="396"/>
                  </a:lnTo>
                  <a:lnTo>
                    <a:pt x="132" y="345"/>
                  </a:lnTo>
                  <a:lnTo>
                    <a:pt x="111" y="255"/>
                  </a:lnTo>
                  <a:lnTo>
                    <a:pt x="123" y="210"/>
                  </a:lnTo>
                  <a:lnTo>
                    <a:pt x="117" y="150"/>
                  </a:lnTo>
                  <a:lnTo>
                    <a:pt x="105" y="81"/>
                  </a:lnTo>
                  <a:lnTo>
                    <a:pt x="120" y="30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BFF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319" name="Freeform 87"/>
            <p:cNvSpPr>
              <a:spLocks/>
            </p:cNvSpPr>
            <p:nvPr/>
          </p:nvSpPr>
          <p:spPr bwMode="auto">
            <a:xfrm flipH="1">
              <a:off x="3692" y="3408"/>
              <a:ext cx="100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174"/>
                </a:cxn>
                <a:cxn ang="0">
                  <a:pos x="6" y="228"/>
                </a:cxn>
                <a:cxn ang="0">
                  <a:pos x="6" y="303"/>
                </a:cxn>
                <a:cxn ang="0">
                  <a:pos x="21" y="372"/>
                </a:cxn>
                <a:cxn ang="0">
                  <a:pos x="6" y="423"/>
                </a:cxn>
                <a:cxn ang="0">
                  <a:pos x="6" y="477"/>
                </a:cxn>
                <a:cxn ang="0">
                  <a:pos x="27" y="522"/>
                </a:cxn>
                <a:cxn ang="0">
                  <a:pos x="108" y="528"/>
                </a:cxn>
                <a:cxn ang="0">
                  <a:pos x="147" y="522"/>
                </a:cxn>
                <a:cxn ang="0">
                  <a:pos x="135" y="435"/>
                </a:cxn>
                <a:cxn ang="0">
                  <a:pos x="144" y="396"/>
                </a:cxn>
                <a:cxn ang="0">
                  <a:pos x="132" y="345"/>
                </a:cxn>
                <a:cxn ang="0">
                  <a:pos x="111" y="255"/>
                </a:cxn>
                <a:cxn ang="0">
                  <a:pos x="123" y="210"/>
                </a:cxn>
                <a:cxn ang="0">
                  <a:pos x="117" y="150"/>
                </a:cxn>
                <a:cxn ang="0">
                  <a:pos x="105" y="81"/>
                </a:cxn>
                <a:cxn ang="0">
                  <a:pos x="120" y="30"/>
                </a:cxn>
                <a:cxn ang="0">
                  <a:pos x="141" y="0"/>
                </a:cxn>
                <a:cxn ang="0">
                  <a:pos x="0" y="0"/>
                </a:cxn>
              </a:cxnLst>
              <a:rect l="0" t="0" r="r" b="b"/>
              <a:pathLst>
                <a:path w="147" h="528">
                  <a:moveTo>
                    <a:pt x="0" y="0"/>
                  </a:moveTo>
                  <a:lnTo>
                    <a:pt x="18" y="174"/>
                  </a:lnTo>
                  <a:lnTo>
                    <a:pt x="6" y="228"/>
                  </a:lnTo>
                  <a:lnTo>
                    <a:pt x="6" y="303"/>
                  </a:lnTo>
                  <a:lnTo>
                    <a:pt x="21" y="372"/>
                  </a:lnTo>
                  <a:lnTo>
                    <a:pt x="6" y="423"/>
                  </a:lnTo>
                  <a:lnTo>
                    <a:pt x="6" y="477"/>
                  </a:lnTo>
                  <a:lnTo>
                    <a:pt x="27" y="522"/>
                  </a:lnTo>
                  <a:lnTo>
                    <a:pt x="108" y="528"/>
                  </a:lnTo>
                  <a:lnTo>
                    <a:pt x="147" y="522"/>
                  </a:lnTo>
                  <a:lnTo>
                    <a:pt x="135" y="435"/>
                  </a:lnTo>
                  <a:lnTo>
                    <a:pt x="144" y="396"/>
                  </a:lnTo>
                  <a:lnTo>
                    <a:pt x="132" y="345"/>
                  </a:lnTo>
                  <a:lnTo>
                    <a:pt x="111" y="255"/>
                  </a:lnTo>
                  <a:lnTo>
                    <a:pt x="123" y="210"/>
                  </a:lnTo>
                  <a:lnTo>
                    <a:pt x="117" y="150"/>
                  </a:lnTo>
                  <a:lnTo>
                    <a:pt x="105" y="81"/>
                  </a:lnTo>
                  <a:lnTo>
                    <a:pt x="120" y="30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3322" name="Text Box 90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 dirty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9" name="Group 91"/>
          <p:cNvGrpSpPr>
            <a:grpSpLocks/>
          </p:cNvGrpSpPr>
          <p:nvPr/>
        </p:nvGrpSpPr>
        <p:grpSpPr bwMode="auto">
          <a:xfrm>
            <a:off x="1066800" y="914400"/>
            <a:ext cx="152400" cy="457200"/>
            <a:chOff x="672" y="240"/>
            <a:chExt cx="96" cy="432"/>
          </a:xfrm>
        </p:grpSpPr>
        <p:sp>
          <p:nvSpPr>
            <p:cNvPr id="223324" name="Line 92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325" name="Line 93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3326" name="Line 94"/>
          <p:cNvSpPr>
            <a:spLocks noChangeShapeType="1"/>
          </p:cNvSpPr>
          <p:nvPr/>
        </p:nvSpPr>
        <p:spPr bwMode="auto">
          <a:xfrm>
            <a:off x="1219200" y="2133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27" name="Line 95"/>
          <p:cNvSpPr>
            <a:spLocks noChangeShapeType="1"/>
          </p:cNvSpPr>
          <p:nvPr/>
        </p:nvSpPr>
        <p:spPr bwMode="auto">
          <a:xfrm flipV="1">
            <a:off x="1066800" y="19050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28" name="AutoShape 96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29" name="Oval 97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30" name="Line 98"/>
          <p:cNvSpPr>
            <a:spLocks noChangeShapeType="1"/>
          </p:cNvSpPr>
          <p:nvPr/>
        </p:nvSpPr>
        <p:spPr bwMode="auto">
          <a:xfrm rot="10800000">
            <a:off x="1143000" y="17526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331" name="Oval 99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Text Box 85"/>
          <p:cNvSpPr txBox="1">
            <a:spLocks noChangeArrowheads="1"/>
          </p:cNvSpPr>
          <p:nvPr/>
        </p:nvSpPr>
        <p:spPr bwMode="auto">
          <a:xfrm>
            <a:off x="76200" y="41275"/>
            <a:ext cx="28511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en-US" sz="2200" dirty="0">
                <a:latin typeface="Arial Narrow" pitchFamily="34" charset="0"/>
              </a:rPr>
              <a:t>PROPORTIONAL VALVE</a:t>
            </a:r>
          </a:p>
        </p:txBody>
      </p:sp>
      <p:sp>
        <p:nvSpPr>
          <p:cNvPr id="87" name="Slide Number Placeholder 8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88" name="AutoShape 100"/>
          <p:cNvSpPr>
            <a:spLocks noChangeArrowheads="1"/>
          </p:cNvSpPr>
          <p:nvPr/>
        </p:nvSpPr>
        <p:spPr bwMode="auto">
          <a:xfrm flipH="1">
            <a:off x="1785918" y="1571612"/>
            <a:ext cx="714380" cy="428628"/>
          </a:xfrm>
          <a:prstGeom prst="rightArrow">
            <a:avLst>
              <a:gd name="adj1" fmla="val 46426"/>
              <a:gd name="adj2" fmla="val 83882"/>
            </a:avLst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137686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8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1" name="Rectangle 91"/>
          <p:cNvSpPr>
            <a:spLocks noChangeArrowheads="1"/>
          </p:cNvSpPr>
          <p:nvPr/>
        </p:nvSpPr>
        <p:spPr bwMode="auto">
          <a:xfrm>
            <a:off x="5410200" y="4724400"/>
            <a:ext cx="228600" cy="13716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72" name="Rectangle 92"/>
          <p:cNvSpPr>
            <a:spLocks noChangeArrowheads="1"/>
          </p:cNvSpPr>
          <p:nvPr/>
        </p:nvSpPr>
        <p:spPr bwMode="auto">
          <a:xfrm>
            <a:off x="4991100" y="4724400"/>
            <a:ext cx="228600" cy="13716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4495800" y="3506788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308725" y="4268788"/>
            <a:ext cx="184150" cy="457200"/>
            <a:chOff x="2352" y="3264"/>
            <a:chExt cx="144" cy="288"/>
          </a:xfrm>
        </p:grpSpPr>
        <p:sp>
          <p:nvSpPr>
            <p:cNvPr id="225284" name="Line 4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285" name="Line 5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586288" y="4268788"/>
            <a:ext cx="276225" cy="457200"/>
            <a:chOff x="2352" y="3264"/>
            <a:chExt cx="144" cy="288"/>
          </a:xfrm>
        </p:grpSpPr>
        <p:sp>
          <p:nvSpPr>
            <p:cNvPr id="225287" name="Line 7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288" name="Line 8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5289" name="Rectangle 9"/>
          <p:cNvSpPr>
            <a:spLocks noChangeArrowheads="1"/>
          </p:cNvSpPr>
          <p:nvPr/>
        </p:nvSpPr>
        <p:spPr bwMode="auto">
          <a:xfrm>
            <a:off x="5257800" y="4268788"/>
            <a:ext cx="6096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2819400" y="4116388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1" name="Rectangle 11"/>
          <p:cNvSpPr>
            <a:spLocks noChangeArrowheads="1"/>
          </p:cNvSpPr>
          <p:nvPr/>
        </p:nvSpPr>
        <p:spPr bwMode="auto">
          <a:xfrm>
            <a:off x="7086600" y="4116388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2" name="Rectangle 12"/>
          <p:cNvSpPr>
            <a:spLocks noChangeArrowheads="1"/>
          </p:cNvSpPr>
          <p:nvPr/>
        </p:nvSpPr>
        <p:spPr bwMode="auto">
          <a:xfrm>
            <a:off x="5834063" y="4725988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3" name="Rectangle 13"/>
          <p:cNvSpPr>
            <a:spLocks noChangeArrowheads="1"/>
          </p:cNvSpPr>
          <p:nvPr/>
        </p:nvSpPr>
        <p:spPr bwMode="auto">
          <a:xfrm>
            <a:off x="4991100" y="4725988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4" name="Rectangle 14"/>
          <p:cNvSpPr>
            <a:spLocks noChangeArrowheads="1"/>
          </p:cNvSpPr>
          <p:nvPr/>
        </p:nvSpPr>
        <p:spPr bwMode="auto">
          <a:xfrm>
            <a:off x="4572000" y="4725988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5" name="Rectangle 15"/>
          <p:cNvSpPr>
            <a:spLocks noChangeArrowheads="1"/>
          </p:cNvSpPr>
          <p:nvPr/>
        </p:nvSpPr>
        <p:spPr bwMode="auto">
          <a:xfrm>
            <a:off x="5410200" y="4725988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6" name="Rectangle 16"/>
          <p:cNvSpPr>
            <a:spLocks noChangeAspect="1" noChangeArrowheads="1"/>
          </p:cNvSpPr>
          <p:nvPr/>
        </p:nvSpPr>
        <p:spPr bwMode="auto">
          <a:xfrm>
            <a:off x="6059488" y="4725988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7" name="Rectangle 17"/>
          <p:cNvSpPr>
            <a:spLocks noChangeAspect="1" noChangeArrowheads="1"/>
          </p:cNvSpPr>
          <p:nvPr/>
        </p:nvSpPr>
        <p:spPr bwMode="auto">
          <a:xfrm>
            <a:off x="4800600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8" name="Rectangle 18"/>
          <p:cNvSpPr>
            <a:spLocks noChangeAspect="1" noChangeArrowheads="1"/>
          </p:cNvSpPr>
          <p:nvPr/>
        </p:nvSpPr>
        <p:spPr bwMode="auto">
          <a:xfrm>
            <a:off x="5219700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99" name="Rectangle 19"/>
          <p:cNvSpPr>
            <a:spLocks noChangeAspect="1" noChangeArrowheads="1"/>
          </p:cNvSpPr>
          <p:nvPr/>
        </p:nvSpPr>
        <p:spPr bwMode="auto">
          <a:xfrm>
            <a:off x="5640388" y="4725988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0" name="Freeform 20"/>
          <p:cNvSpPr>
            <a:spLocks noChangeAspect="1"/>
          </p:cNvSpPr>
          <p:nvPr/>
        </p:nvSpPr>
        <p:spPr bwMode="auto">
          <a:xfrm>
            <a:off x="4800600" y="3810000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1" name="Freeform 21"/>
          <p:cNvSpPr>
            <a:spLocks/>
          </p:cNvSpPr>
          <p:nvPr/>
        </p:nvSpPr>
        <p:spPr bwMode="auto">
          <a:xfrm>
            <a:off x="6781800" y="3505200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2" name="Freeform 22"/>
          <p:cNvSpPr>
            <a:spLocks/>
          </p:cNvSpPr>
          <p:nvPr/>
        </p:nvSpPr>
        <p:spPr bwMode="auto">
          <a:xfrm>
            <a:off x="6781800" y="4876800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3" name="Freeform 23"/>
          <p:cNvSpPr>
            <a:spLocks/>
          </p:cNvSpPr>
          <p:nvPr/>
        </p:nvSpPr>
        <p:spPr bwMode="auto">
          <a:xfrm>
            <a:off x="6553200" y="4191000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4" name="Freeform 24"/>
          <p:cNvSpPr>
            <a:spLocks/>
          </p:cNvSpPr>
          <p:nvPr/>
        </p:nvSpPr>
        <p:spPr bwMode="auto">
          <a:xfrm>
            <a:off x="6781800" y="4114800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5" name="Rectangle 25" descr="Small checker board"/>
          <p:cNvSpPr>
            <a:spLocks noChangeArrowheads="1"/>
          </p:cNvSpPr>
          <p:nvPr/>
        </p:nvSpPr>
        <p:spPr bwMode="auto">
          <a:xfrm>
            <a:off x="6934200" y="38862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6" name="Rectangle 26" descr="Small checker board"/>
          <p:cNvSpPr>
            <a:spLocks noChangeArrowheads="1"/>
          </p:cNvSpPr>
          <p:nvPr/>
        </p:nvSpPr>
        <p:spPr bwMode="auto">
          <a:xfrm>
            <a:off x="6934200" y="48768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7" name="Freeform 27"/>
          <p:cNvSpPr>
            <a:spLocks/>
          </p:cNvSpPr>
          <p:nvPr/>
        </p:nvSpPr>
        <p:spPr bwMode="auto">
          <a:xfrm>
            <a:off x="6858000" y="2667000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09" name="Rectangle 29"/>
          <p:cNvSpPr>
            <a:spLocks noChangeArrowheads="1"/>
          </p:cNvSpPr>
          <p:nvPr/>
        </p:nvSpPr>
        <p:spPr bwMode="auto">
          <a:xfrm>
            <a:off x="8001000" y="2667000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0" name="Freeform 30"/>
          <p:cNvSpPr>
            <a:spLocks/>
          </p:cNvSpPr>
          <p:nvPr/>
        </p:nvSpPr>
        <p:spPr bwMode="auto">
          <a:xfrm flipH="1">
            <a:off x="2744788" y="3505200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1" name="Freeform 31"/>
          <p:cNvSpPr>
            <a:spLocks/>
          </p:cNvSpPr>
          <p:nvPr/>
        </p:nvSpPr>
        <p:spPr bwMode="auto">
          <a:xfrm flipH="1">
            <a:off x="2744788" y="4876800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2" name="Freeform 32"/>
          <p:cNvSpPr>
            <a:spLocks/>
          </p:cNvSpPr>
          <p:nvPr/>
        </p:nvSpPr>
        <p:spPr bwMode="auto">
          <a:xfrm flipH="1">
            <a:off x="2744788" y="4114800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3" name="Rectangle 33" descr="Small checker board"/>
          <p:cNvSpPr>
            <a:spLocks noChangeArrowheads="1"/>
          </p:cNvSpPr>
          <p:nvPr/>
        </p:nvSpPr>
        <p:spPr bwMode="auto">
          <a:xfrm flipH="1">
            <a:off x="3201988" y="38862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AFD00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4" name="Rectangle 34" descr="Small checker board"/>
          <p:cNvSpPr>
            <a:spLocks noChangeArrowheads="1"/>
          </p:cNvSpPr>
          <p:nvPr/>
        </p:nvSpPr>
        <p:spPr bwMode="auto">
          <a:xfrm flipH="1">
            <a:off x="3201988" y="4876800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rgbClr val="FAFD00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5" name="Freeform 35"/>
          <p:cNvSpPr>
            <a:spLocks/>
          </p:cNvSpPr>
          <p:nvPr/>
        </p:nvSpPr>
        <p:spPr bwMode="auto">
          <a:xfrm flipH="1">
            <a:off x="3201988" y="2667000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7" name="Rectangle 37"/>
          <p:cNvSpPr>
            <a:spLocks noChangeArrowheads="1"/>
          </p:cNvSpPr>
          <p:nvPr/>
        </p:nvSpPr>
        <p:spPr bwMode="auto">
          <a:xfrm flipH="1">
            <a:off x="2897188" y="2667000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9" name="Line 39"/>
          <p:cNvSpPr>
            <a:spLocks noChangeShapeType="1"/>
          </p:cNvSpPr>
          <p:nvPr/>
        </p:nvSpPr>
        <p:spPr bwMode="auto">
          <a:xfrm flipH="1">
            <a:off x="1219200" y="2820988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20" name="Line 40"/>
          <p:cNvSpPr>
            <a:spLocks noChangeShapeType="1"/>
          </p:cNvSpPr>
          <p:nvPr/>
        </p:nvSpPr>
        <p:spPr bwMode="auto">
          <a:xfrm flipH="1">
            <a:off x="1066800" y="2973388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22" name="Freeform 42"/>
          <p:cNvSpPr>
            <a:spLocks/>
          </p:cNvSpPr>
          <p:nvPr/>
        </p:nvSpPr>
        <p:spPr bwMode="auto">
          <a:xfrm flipH="1">
            <a:off x="3887788" y="4191000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24" name="Rectangle 44"/>
          <p:cNvSpPr>
            <a:spLocks noChangeAspect="1" noChangeArrowheads="1"/>
          </p:cNvSpPr>
          <p:nvPr/>
        </p:nvSpPr>
        <p:spPr bwMode="auto">
          <a:xfrm>
            <a:off x="4267200" y="4725988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3124200" y="4191000"/>
            <a:ext cx="4951413" cy="609600"/>
            <a:chOff x="1921" y="2447"/>
            <a:chExt cx="3119" cy="384"/>
          </a:xfrm>
        </p:grpSpPr>
        <p:sp>
          <p:nvSpPr>
            <p:cNvPr id="225326" name="Rectangle 46"/>
            <p:cNvSpPr>
              <a:spLocks noChangeAspect="1" noChangeArrowheads="1"/>
            </p:cNvSpPr>
            <p:nvPr/>
          </p:nvSpPr>
          <p:spPr bwMode="auto">
            <a:xfrm>
              <a:off x="3312" y="2591"/>
              <a:ext cx="337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7" name="Rectangle 47"/>
            <p:cNvSpPr>
              <a:spLocks noChangeArrowheads="1"/>
            </p:cNvSpPr>
            <p:nvPr/>
          </p:nvSpPr>
          <p:spPr bwMode="auto">
            <a:xfrm>
              <a:off x="4656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8" name="Rectangle 48"/>
            <p:cNvSpPr>
              <a:spLocks noChangeArrowheads="1"/>
            </p:cNvSpPr>
            <p:nvPr/>
          </p:nvSpPr>
          <p:spPr bwMode="auto">
            <a:xfrm>
              <a:off x="398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9" name="Rectangle 49"/>
            <p:cNvSpPr>
              <a:spLocks noChangeAspect="1" noChangeArrowheads="1"/>
            </p:cNvSpPr>
            <p:nvPr/>
          </p:nvSpPr>
          <p:spPr bwMode="auto">
            <a:xfrm>
              <a:off x="3841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30" name="Rectangle 50"/>
            <p:cNvSpPr>
              <a:spLocks noChangeArrowheads="1"/>
            </p:cNvSpPr>
            <p:nvPr/>
          </p:nvSpPr>
          <p:spPr bwMode="auto">
            <a:xfrm>
              <a:off x="2304" y="2591"/>
              <a:ext cx="672" cy="9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31" name="Rectangle 51"/>
            <p:cNvSpPr>
              <a:spLocks noChangeAspect="1" noChangeArrowheads="1"/>
            </p:cNvSpPr>
            <p:nvPr/>
          </p:nvSpPr>
          <p:spPr bwMode="auto">
            <a:xfrm>
              <a:off x="2952" y="2591"/>
              <a:ext cx="168" cy="97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32" name="Rectangle 52"/>
            <p:cNvSpPr>
              <a:spLocks noChangeArrowheads="1"/>
            </p:cNvSpPr>
            <p:nvPr/>
          </p:nvSpPr>
          <p:spPr bwMode="auto">
            <a:xfrm flipH="1">
              <a:off x="1921" y="2447"/>
              <a:ext cx="384" cy="3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53"/>
            <p:cNvGrpSpPr>
              <a:grpSpLocks/>
            </p:cNvGrpSpPr>
            <p:nvPr/>
          </p:nvGrpSpPr>
          <p:grpSpPr bwMode="auto">
            <a:xfrm>
              <a:off x="3072" y="2495"/>
              <a:ext cx="818" cy="289"/>
              <a:chOff x="3072" y="2495"/>
              <a:chExt cx="818" cy="289"/>
            </a:xfrm>
          </p:grpSpPr>
          <p:sp>
            <p:nvSpPr>
              <p:cNvPr id="225334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3600" y="2495"/>
                <a:ext cx="290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35" name="Rectangle 55"/>
              <p:cNvSpPr>
                <a:spLocks noChangeAspect="1" noChangeArrowheads="1"/>
              </p:cNvSpPr>
              <p:nvPr/>
            </p:nvSpPr>
            <p:spPr bwMode="auto">
              <a:xfrm>
                <a:off x="3072" y="2495"/>
                <a:ext cx="288" cy="28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36" name="Freeform 56"/>
              <p:cNvSpPr>
                <a:spLocks/>
              </p:cNvSpPr>
              <p:nvPr/>
            </p:nvSpPr>
            <p:spPr bwMode="auto">
              <a:xfrm flipH="1">
                <a:off x="3600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37" name="Freeform 57"/>
              <p:cNvSpPr>
                <a:spLocks/>
              </p:cNvSpPr>
              <p:nvPr/>
            </p:nvSpPr>
            <p:spPr bwMode="auto">
              <a:xfrm flipH="1">
                <a:off x="307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38" name="Freeform 58"/>
              <p:cNvSpPr>
                <a:spLocks/>
              </p:cNvSpPr>
              <p:nvPr/>
            </p:nvSpPr>
            <p:spPr bwMode="auto">
              <a:xfrm>
                <a:off x="3264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39" name="Freeform 59"/>
              <p:cNvSpPr>
                <a:spLocks/>
              </p:cNvSpPr>
              <p:nvPr/>
            </p:nvSpPr>
            <p:spPr bwMode="auto">
              <a:xfrm>
                <a:off x="3792" y="2592"/>
                <a:ext cx="96" cy="96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48"/>
                  </a:cxn>
                  <a:cxn ang="0">
                    <a:pos x="96" y="96"/>
                  </a:cxn>
                  <a:cxn ang="0">
                    <a:pos x="96" y="0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48"/>
                    </a:lnTo>
                    <a:lnTo>
                      <a:pt x="96" y="9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080">
                      <a:gamma/>
                      <a:tint val="30196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tint val="30196"/>
                      <a:invGamma/>
                    </a:srgbClr>
                  </a:gs>
                </a:gsLst>
                <a:lin ang="5400000" scaled="1"/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4495800" y="4268788"/>
            <a:ext cx="457200" cy="457200"/>
            <a:chOff x="2832" y="3312"/>
            <a:chExt cx="240" cy="288"/>
          </a:xfrm>
        </p:grpSpPr>
        <p:sp>
          <p:nvSpPr>
            <p:cNvPr id="225341" name="Line 6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2" name="Line 6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3" name="Line 6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6248400" y="4268788"/>
            <a:ext cx="304800" cy="457200"/>
            <a:chOff x="2832" y="3312"/>
            <a:chExt cx="240" cy="288"/>
          </a:xfrm>
        </p:grpSpPr>
        <p:sp>
          <p:nvSpPr>
            <p:cNvPr id="225345" name="Line 65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6" name="Line 66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7" name="Line 67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93"/>
          <p:cNvGrpSpPr>
            <a:grpSpLocks/>
          </p:cNvGrpSpPr>
          <p:nvPr/>
        </p:nvGrpSpPr>
        <p:grpSpPr bwMode="auto">
          <a:xfrm>
            <a:off x="4591050" y="5791200"/>
            <a:ext cx="180975" cy="303213"/>
            <a:chOff x="2880" y="3312"/>
            <a:chExt cx="114" cy="191"/>
          </a:xfrm>
        </p:grpSpPr>
        <p:sp>
          <p:nvSpPr>
            <p:cNvPr id="225374" name="Freeform 94"/>
            <p:cNvSpPr>
              <a:spLocks/>
            </p:cNvSpPr>
            <p:nvPr/>
          </p:nvSpPr>
          <p:spPr bwMode="auto">
            <a:xfrm>
              <a:off x="2880" y="3312"/>
              <a:ext cx="114" cy="191"/>
            </a:xfrm>
            <a:custGeom>
              <a:avLst/>
              <a:gdLst/>
              <a:ahLst/>
              <a:cxnLst>
                <a:cxn ang="0">
                  <a:pos x="144" y="2"/>
                </a:cxn>
                <a:cxn ang="0">
                  <a:pos x="139" y="33"/>
                </a:cxn>
                <a:cxn ang="0">
                  <a:pos x="136" y="52"/>
                </a:cxn>
                <a:cxn ang="0">
                  <a:pos x="131" y="70"/>
                </a:cxn>
                <a:cxn ang="0">
                  <a:pos x="122" y="95"/>
                </a:cxn>
                <a:cxn ang="0">
                  <a:pos x="104" y="131"/>
                </a:cxn>
                <a:cxn ang="0">
                  <a:pos x="67" y="185"/>
                </a:cxn>
                <a:cxn ang="0">
                  <a:pos x="43" y="222"/>
                </a:cxn>
                <a:cxn ang="0">
                  <a:pos x="18" y="264"/>
                </a:cxn>
                <a:cxn ang="0">
                  <a:pos x="8" y="296"/>
                </a:cxn>
                <a:cxn ang="0">
                  <a:pos x="2" y="327"/>
                </a:cxn>
                <a:cxn ang="0">
                  <a:pos x="0" y="357"/>
                </a:cxn>
                <a:cxn ang="0">
                  <a:pos x="2" y="380"/>
                </a:cxn>
                <a:cxn ang="0">
                  <a:pos x="5" y="393"/>
                </a:cxn>
                <a:cxn ang="0">
                  <a:pos x="11" y="405"/>
                </a:cxn>
                <a:cxn ang="0">
                  <a:pos x="18" y="421"/>
                </a:cxn>
                <a:cxn ang="0">
                  <a:pos x="26" y="430"/>
                </a:cxn>
                <a:cxn ang="0">
                  <a:pos x="37" y="445"/>
                </a:cxn>
                <a:cxn ang="0">
                  <a:pos x="56" y="456"/>
                </a:cxn>
                <a:cxn ang="0">
                  <a:pos x="73" y="463"/>
                </a:cxn>
                <a:cxn ang="0">
                  <a:pos x="89" y="469"/>
                </a:cxn>
                <a:cxn ang="0">
                  <a:pos x="110" y="475"/>
                </a:cxn>
                <a:cxn ang="0">
                  <a:pos x="128" y="478"/>
                </a:cxn>
                <a:cxn ang="0">
                  <a:pos x="146" y="478"/>
                </a:cxn>
                <a:cxn ang="0">
                  <a:pos x="163" y="476"/>
                </a:cxn>
                <a:cxn ang="0">
                  <a:pos x="179" y="473"/>
                </a:cxn>
                <a:cxn ang="0">
                  <a:pos x="194" y="468"/>
                </a:cxn>
                <a:cxn ang="0">
                  <a:pos x="208" y="463"/>
                </a:cxn>
                <a:cxn ang="0">
                  <a:pos x="220" y="456"/>
                </a:cxn>
                <a:cxn ang="0">
                  <a:pos x="234" y="447"/>
                </a:cxn>
                <a:cxn ang="0">
                  <a:pos x="249" y="436"/>
                </a:cxn>
                <a:cxn ang="0">
                  <a:pos x="261" y="425"/>
                </a:cxn>
                <a:cxn ang="0">
                  <a:pos x="269" y="413"/>
                </a:cxn>
                <a:cxn ang="0">
                  <a:pos x="276" y="397"/>
                </a:cxn>
                <a:cxn ang="0">
                  <a:pos x="282" y="379"/>
                </a:cxn>
                <a:cxn ang="0">
                  <a:pos x="286" y="361"/>
                </a:cxn>
                <a:cxn ang="0">
                  <a:pos x="286" y="340"/>
                </a:cxn>
                <a:cxn ang="0">
                  <a:pos x="284" y="318"/>
                </a:cxn>
                <a:cxn ang="0">
                  <a:pos x="280" y="301"/>
                </a:cxn>
                <a:cxn ang="0">
                  <a:pos x="275" y="287"/>
                </a:cxn>
                <a:cxn ang="0">
                  <a:pos x="266" y="266"/>
                </a:cxn>
                <a:cxn ang="0">
                  <a:pos x="256" y="247"/>
                </a:cxn>
                <a:cxn ang="0">
                  <a:pos x="245" y="228"/>
                </a:cxn>
                <a:cxn ang="0">
                  <a:pos x="232" y="210"/>
                </a:cxn>
                <a:cxn ang="0">
                  <a:pos x="214" y="185"/>
                </a:cxn>
                <a:cxn ang="0">
                  <a:pos x="196" y="155"/>
                </a:cxn>
                <a:cxn ang="0">
                  <a:pos x="179" y="126"/>
                </a:cxn>
                <a:cxn ang="0">
                  <a:pos x="164" y="92"/>
                </a:cxn>
                <a:cxn ang="0">
                  <a:pos x="153" y="58"/>
                </a:cxn>
                <a:cxn ang="0">
                  <a:pos x="147" y="34"/>
                </a:cxn>
                <a:cxn ang="0">
                  <a:pos x="145" y="17"/>
                </a:cxn>
                <a:cxn ang="0">
                  <a:pos x="145" y="0"/>
                </a:cxn>
                <a:cxn ang="0">
                  <a:pos x="144" y="2"/>
                </a:cxn>
              </a:cxnLst>
              <a:rect l="0" t="0" r="r" b="b"/>
              <a:pathLst>
                <a:path w="287" h="479">
                  <a:moveTo>
                    <a:pt x="144" y="2"/>
                  </a:moveTo>
                  <a:lnTo>
                    <a:pt x="139" y="33"/>
                  </a:lnTo>
                  <a:lnTo>
                    <a:pt x="136" y="52"/>
                  </a:lnTo>
                  <a:lnTo>
                    <a:pt x="131" y="70"/>
                  </a:lnTo>
                  <a:lnTo>
                    <a:pt x="122" y="95"/>
                  </a:lnTo>
                  <a:lnTo>
                    <a:pt x="104" y="131"/>
                  </a:lnTo>
                  <a:lnTo>
                    <a:pt x="67" y="185"/>
                  </a:lnTo>
                  <a:lnTo>
                    <a:pt x="43" y="222"/>
                  </a:lnTo>
                  <a:lnTo>
                    <a:pt x="18" y="264"/>
                  </a:lnTo>
                  <a:lnTo>
                    <a:pt x="8" y="296"/>
                  </a:lnTo>
                  <a:lnTo>
                    <a:pt x="2" y="327"/>
                  </a:lnTo>
                  <a:lnTo>
                    <a:pt x="0" y="357"/>
                  </a:lnTo>
                  <a:lnTo>
                    <a:pt x="2" y="380"/>
                  </a:lnTo>
                  <a:lnTo>
                    <a:pt x="5" y="393"/>
                  </a:lnTo>
                  <a:lnTo>
                    <a:pt x="11" y="405"/>
                  </a:lnTo>
                  <a:lnTo>
                    <a:pt x="18" y="421"/>
                  </a:lnTo>
                  <a:lnTo>
                    <a:pt x="26" y="430"/>
                  </a:lnTo>
                  <a:lnTo>
                    <a:pt x="37" y="445"/>
                  </a:lnTo>
                  <a:lnTo>
                    <a:pt x="56" y="456"/>
                  </a:lnTo>
                  <a:lnTo>
                    <a:pt x="73" y="463"/>
                  </a:lnTo>
                  <a:lnTo>
                    <a:pt x="89" y="469"/>
                  </a:lnTo>
                  <a:lnTo>
                    <a:pt x="110" y="475"/>
                  </a:lnTo>
                  <a:lnTo>
                    <a:pt x="128" y="478"/>
                  </a:lnTo>
                  <a:lnTo>
                    <a:pt x="146" y="478"/>
                  </a:lnTo>
                  <a:lnTo>
                    <a:pt x="163" y="476"/>
                  </a:lnTo>
                  <a:lnTo>
                    <a:pt x="179" y="473"/>
                  </a:lnTo>
                  <a:lnTo>
                    <a:pt x="194" y="468"/>
                  </a:lnTo>
                  <a:lnTo>
                    <a:pt x="208" y="463"/>
                  </a:lnTo>
                  <a:lnTo>
                    <a:pt x="220" y="456"/>
                  </a:lnTo>
                  <a:lnTo>
                    <a:pt x="234" y="447"/>
                  </a:lnTo>
                  <a:lnTo>
                    <a:pt x="249" y="436"/>
                  </a:lnTo>
                  <a:lnTo>
                    <a:pt x="261" y="425"/>
                  </a:lnTo>
                  <a:lnTo>
                    <a:pt x="269" y="413"/>
                  </a:lnTo>
                  <a:lnTo>
                    <a:pt x="276" y="397"/>
                  </a:lnTo>
                  <a:lnTo>
                    <a:pt x="282" y="379"/>
                  </a:lnTo>
                  <a:lnTo>
                    <a:pt x="286" y="361"/>
                  </a:lnTo>
                  <a:lnTo>
                    <a:pt x="286" y="340"/>
                  </a:lnTo>
                  <a:lnTo>
                    <a:pt x="284" y="318"/>
                  </a:lnTo>
                  <a:lnTo>
                    <a:pt x="280" y="301"/>
                  </a:lnTo>
                  <a:lnTo>
                    <a:pt x="275" y="287"/>
                  </a:lnTo>
                  <a:lnTo>
                    <a:pt x="266" y="266"/>
                  </a:lnTo>
                  <a:lnTo>
                    <a:pt x="256" y="247"/>
                  </a:lnTo>
                  <a:lnTo>
                    <a:pt x="245" y="228"/>
                  </a:lnTo>
                  <a:lnTo>
                    <a:pt x="232" y="210"/>
                  </a:lnTo>
                  <a:lnTo>
                    <a:pt x="214" y="185"/>
                  </a:lnTo>
                  <a:lnTo>
                    <a:pt x="196" y="155"/>
                  </a:lnTo>
                  <a:lnTo>
                    <a:pt x="179" y="126"/>
                  </a:lnTo>
                  <a:lnTo>
                    <a:pt x="164" y="92"/>
                  </a:lnTo>
                  <a:lnTo>
                    <a:pt x="153" y="58"/>
                  </a:lnTo>
                  <a:lnTo>
                    <a:pt x="147" y="34"/>
                  </a:lnTo>
                  <a:lnTo>
                    <a:pt x="145" y="17"/>
                  </a:lnTo>
                  <a:lnTo>
                    <a:pt x="145" y="0"/>
                  </a:lnTo>
                  <a:lnTo>
                    <a:pt x="144" y="2"/>
                  </a:lnTo>
                </a:path>
              </a:pathLst>
            </a:custGeom>
            <a:solidFill>
              <a:srgbClr val="076BFF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75" name="Freeform 95"/>
            <p:cNvSpPr>
              <a:spLocks/>
            </p:cNvSpPr>
            <p:nvPr/>
          </p:nvSpPr>
          <p:spPr bwMode="auto">
            <a:xfrm>
              <a:off x="2889" y="3366"/>
              <a:ext cx="45" cy="111"/>
            </a:xfrm>
            <a:custGeom>
              <a:avLst/>
              <a:gdLst/>
              <a:ahLst/>
              <a:cxnLst>
                <a:cxn ang="0">
                  <a:pos x="111" y="15"/>
                </a:cxn>
                <a:cxn ang="0">
                  <a:pos x="114" y="0"/>
                </a:cxn>
                <a:cxn ang="0">
                  <a:pos x="94" y="32"/>
                </a:cxn>
                <a:cxn ang="0">
                  <a:pos x="86" y="47"/>
                </a:cxn>
                <a:cxn ang="0">
                  <a:pos x="76" y="63"/>
                </a:cxn>
                <a:cxn ang="0">
                  <a:pos x="64" y="77"/>
                </a:cxn>
                <a:cxn ang="0">
                  <a:pos x="50" y="98"/>
                </a:cxn>
                <a:cxn ang="0">
                  <a:pos x="37" y="118"/>
                </a:cxn>
                <a:cxn ang="0">
                  <a:pos x="29" y="131"/>
                </a:cxn>
                <a:cxn ang="0">
                  <a:pos x="20" y="148"/>
                </a:cxn>
                <a:cxn ang="0">
                  <a:pos x="11" y="165"/>
                </a:cxn>
                <a:cxn ang="0">
                  <a:pos x="3" y="186"/>
                </a:cxn>
                <a:cxn ang="0">
                  <a:pos x="0" y="207"/>
                </a:cxn>
                <a:cxn ang="0">
                  <a:pos x="0" y="230"/>
                </a:cxn>
                <a:cxn ang="0">
                  <a:pos x="11" y="253"/>
                </a:cxn>
                <a:cxn ang="0">
                  <a:pos x="20" y="267"/>
                </a:cxn>
                <a:cxn ang="0">
                  <a:pos x="49" y="278"/>
                </a:cxn>
                <a:cxn ang="0">
                  <a:pos x="81" y="274"/>
                </a:cxn>
                <a:cxn ang="0">
                  <a:pos x="55" y="247"/>
                </a:cxn>
                <a:cxn ang="0">
                  <a:pos x="42" y="226"/>
                </a:cxn>
                <a:cxn ang="0">
                  <a:pos x="37" y="206"/>
                </a:cxn>
                <a:cxn ang="0">
                  <a:pos x="39" y="184"/>
                </a:cxn>
                <a:cxn ang="0">
                  <a:pos x="46" y="158"/>
                </a:cxn>
                <a:cxn ang="0">
                  <a:pos x="55" y="133"/>
                </a:cxn>
                <a:cxn ang="0">
                  <a:pos x="65" y="109"/>
                </a:cxn>
                <a:cxn ang="0">
                  <a:pos x="78" y="89"/>
                </a:cxn>
                <a:cxn ang="0">
                  <a:pos x="90" y="70"/>
                </a:cxn>
                <a:cxn ang="0">
                  <a:pos x="96" y="56"/>
                </a:cxn>
                <a:cxn ang="0">
                  <a:pos x="105" y="37"/>
                </a:cxn>
                <a:cxn ang="0">
                  <a:pos x="111" y="15"/>
                </a:cxn>
              </a:cxnLst>
              <a:rect l="0" t="0" r="r" b="b"/>
              <a:pathLst>
                <a:path w="115" h="279">
                  <a:moveTo>
                    <a:pt x="111" y="15"/>
                  </a:moveTo>
                  <a:lnTo>
                    <a:pt x="114" y="0"/>
                  </a:lnTo>
                  <a:lnTo>
                    <a:pt x="94" y="32"/>
                  </a:lnTo>
                  <a:lnTo>
                    <a:pt x="86" y="47"/>
                  </a:lnTo>
                  <a:lnTo>
                    <a:pt x="76" y="63"/>
                  </a:lnTo>
                  <a:lnTo>
                    <a:pt x="64" y="77"/>
                  </a:lnTo>
                  <a:lnTo>
                    <a:pt x="50" y="98"/>
                  </a:lnTo>
                  <a:lnTo>
                    <a:pt x="37" y="118"/>
                  </a:lnTo>
                  <a:lnTo>
                    <a:pt x="29" y="131"/>
                  </a:lnTo>
                  <a:lnTo>
                    <a:pt x="20" y="148"/>
                  </a:lnTo>
                  <a:lnTo>
                    <a:pt x="11" y="165"/>
                  </a:lnTo>
                  <a:lnTo>
                    <a:pt x="3" y="186"/>
                  </a:lnTo>
                  <a:lnTo>
                    <a:pt x="0" y="207"/>
                  </a:lnTo>
                  <a:lnTo>
                    <a:pt x="0" y="230"/>
                  </a:lnTo>
                  <a:lnTo>
                    <a:pt x="11" y="253"/>
                  </a:lnTo>
                  <a:lnTo>
                    <a:pt x="20" y="267"/>
                  </a:lnTo>
                  <a:lnTo>
                    <a:pt x="49" y="278"/>
                  </a:lnTo>
                  <a:lnTo>
                    <a:pt x="81" y="274"/>
                  </a:lnTo>
                  <a:lnTo>
                    <a:pt x="55" y="247"/>
                  </a:lnTo>
                  <a:lnTo>
                    <a:pt x="42" y="226"/>
                  </a:lnTo>
                  <a:lnTo>
                    <a:pt x="37" y="206"/>
                  </a:lnTo>
                  <a:lnTo>
                    <a:pt x="39" y="184"/>
                  </a:lnTo>
                  <a:lnTo>
                    <a:pt x="46" y="158"/>
                  </a:lnTo>
                  <a:lnTo>
                    <a:pt x="55" y="133"/>
                  </a:lnTo>
                  <a:lnTo>
                    <a:pt x="65" y="109"/>
                  </a:lnTo>
                  <a:lnTo>
                    <a:pt x="78" y="89"/>
                  </a:lnTo>
                  <a:lnTo>
                    <a:pt x="90" y="70"/>
                  </a:lnTo>
                  <a:lnTo>
                    <a:pt x="96" y="56"/>
                  </a:lnTo>
                  <a:lnTo>
                    <a:pt x="105" y="37"/>
                  </a:lnTo>
                  <a:lnTo>
                    <a:pt x="111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4591050" y="5429250"/>
            <a:ext cx="1452563" cy="303213"/>
            <a:chOff x="2892" y="3504"/>
            <a:chExt cx="915" cy="191"/>
          </a:xfrm>
        </p:grpSpPr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2892" y="3504"/>
              <a:ext cx="114" cy="191"/>
              <a:chOff x="2880" y="3312"/>
              <a:chExt cx="114" cy="191"/>
            </a:xfrm>
          </p:grpSpPr>
          <p:sp>
            <p:nvSpPr>
              <p:cNvPr id="225378" name="Freeform 98"/>
              <p:cNvSpPr>
                <a:spLocks/>
              </p:cNvSpPr>
              <p:nvPr/>
            </p:nvSpPr>
            <p:spPr bwMode="auto">
              <a:xfrm>
                <a:off x="2880" y="3312"/>
                <a:ext cx="114" cy="191"/>
              </a:xfrm>
              <a:custGeom>
                <a:avLst/>
                <a:gdLst/>
                <a:ahLst/>
                <a:cxnLst>
                  <a:cxn ang="0">
                    <a:pos x="144" y="2"/>
                  </a:cxn>
                  <a:cxn ang="0">
                    <a:pos x="139" y="33"/>
                  </a:cxn>
                  <a:cxn ang="0">
                    <a:pos x="136" y="52"/>
                  </a:cxn>
                  <a:cxn ang="0">
                    <a:pos x="131" y="70"/>
                  </a:cxn>
                  <a:cxn ang="0">
                    <a:pos x="122" y="95"/>
                  </a:cxn>
                  <a:cxn ang="0">
                    <a:pos x="104" y="131"/>
                  </a:cxn>
                  <a:cxn ang="0">
                    <a:pos x="67" y="185"/>
                  </a:cxn>
                  <a:cxn ang="0">
                    <a:pos x="43" y="222"/>
                  </a:cxn>
                  <a:cxn ang="0">
                    <a:pos x="18" y="264"/>
                  </a:cxn>
                  <a:cxn ang="0">
                    <a:pos x="8" y="296"/>
                  </a:cxn>
                  <a:cxn ang="0">
                    <a:pos x="2" y="327"/>
                  </a:cxn>
                  <a:cxn ang="0">
                    <a:pos x="0" y="357"/>
                  </a:cxn>
                  <a:cxn ang="0">
                    <a:pos x="2" y="380"/>
                  </a:cxn>
                  <a:cxn ang="0">
                    <a:pos x="5" y="393"/>
                  </a:cxn>
                  <a:cxn ang="0">
                    <a:pos x="11" y="405"/>
                  </a:cxn>
                  <a:cxn ang="0">
                    <a:pos x="18" y="421"/>
                  </a:cxn>
                  <a:cxn ang="0">
                    <a:pos x="26" y="430"/>
                  </a:cxn>
                  <a:cxn ang="0">
                    <a:pos x="37" y="445"/>
                  </a:cxn>
                  <a:cxn ang="0">
                    <a:pos x="56" y="456"/>
                  </a:cxn>
                  <a:cxn ang="0">
                    <a:pos x="73" y="463"/>
                  </a:cxn>
                  <a:cxn ang="0">
                    <a:pos x="89" y="469"/>
                  </a:cxn>
                  <a:cxn ang="0">
                    <a:pos x="110" y="475"/>
                  </a:cxn>
                  <a:cxn ang="0">
                    <a:pos x="128" y="478"/>
                  </a:cxn>
                  <a:cxn ang="0">
                    <a:pos x="146" y="478"/>
                  </a:cxn>
                  <a:cxn ang="0">
                    <a:pos x="163" y="476"/>
                  </a:cxn>
                  <a:cxn ang="0">
                    <a:pos x="179" y="473"/>
                  </a:cxn>
                  <a:cxn ang="0">
                    <a:pos x="194" y="468"/>
                  </a:cxn>
                  <a:cxn ang="0">
                    <a:pos x="208" y="463"/>
                  </a:cxn>
                  <a:cxn ang="0">
                    <a:pos x="220" y="456"/>
                  </a:cxn>
                  <a:cxn ang="0">
                    <a:pos x="234" y="447"/>
                  </a:cxn>
                  <a:cxn ang="0">
                    <a:pos x="249" y="436"/>
                  </a:cxn>
                  <a:cxn ang="0">
                    <a:pos x="261" y="425"/>
                  </a:cxn>
                  <a:cxn ang="0">
                    <a:pos x="269" y="413"/>
                  </a:cxn>
                  <a:cxn ang="0">
                    <a:pos x="276" y="397"/>
                  </a:cxn>
                  <a:cxn ang="0">
                    <a:pos x="282" y="379"/>
                  </a:cxn>
                  <a:cxn ang="0">
                    <a:pos x="286" y="361"/>
                  </a:cxn>
                  <a:cxn ang="0">
                    <a:pos x="286" y="340"/>
                  </a:cxn>
                  <a:cxn ang="0">
                    <a:pos x="284" y="318"/>
                  </a:cxn>
                  <a:cxn ang="0">
                    <a:pos x="280" y="301"/>
                  </a:cxn>
                  <a:cxn ang="0">
                    <a:pos x="275" y="287"/>
                  </a:cxn>
                  <a:cxn ang="0">
                    <a:pos x="266" y="266"/>
                  </a:cxn>
                  <a:cxn ang="0">
                    <a:pos x="256" y="247"/>
                  </a:cxn>
                  <a:cxn ang="0">
                    <a:pos x="245" y="228"/>
                  </a:cxn>
                  <a:cxn ang="0">
                    <a:pos x="232" y="210"/>
                  </a:cxn>
                  <a:cxn ang="0">
                    <a:pos x="214" y="185"/>
                  </a:cxn>
                  <a:cxn ang="0">
                    <a:pos x="196" y="155"/>
                  </a:cxn>
                  <a:cxn ang="0">
                    <a:pos x="179" y="126"/>
                  </a:cxn>
                  <a:cxn ang="0">
                    <a:pos x="164" y="92"/>
                  </a:cxn>
                  <a:cxn ang="0">
                    <a:pos x="153" y="58"/>
                  </a:cxn>
                  <a:cxn ang="0">
                    <a:pos x="147" y="34"/>
                  </a:cxn>
                  <a:cxn ang="0">
                    <a:pos x="145" y="17"/>
                  </a:cxn>
                  <a:cxn ang="0">
                    <a:pos x="145" y="0"/>
                  </a:cxn>
                  <a:cxn ang="0">
                    <a:pos x="144" y="2"/>
                  </a:cxn>
                </a:cxnLst>
                <a:rect l="0" t="0" r="r" b="b"/>
                <a:pathLst>
                  <a:path w="287" h="479">
                    <a:moveTo>
                      <a:pt x="144" y="2"/>
                    </a:moveTo>
                    <a:lnTo>
                      <a:pt x="139" y="33"/>
                    </a:lnTo>
                    <a:lnTo>
                      <a:pt x="136" y="52"/>
                    </a:lnTo>
                    <a:lnTo>
                      <a:pt x="131" y="70"/>
                    </a:lnTo>
                    <a:lnTo>
                      <a:pt x="122" y="95"/>
                    </a:lnTo>
                    <a:lnTo>
                      <a:pt x="104" y="131"/>
                    </a:lnTo>
                    <a:lnTo>
                      <a:pt x="67" y="185"/>
                    </a:lnTo>
                    <a:lnTo>
                      <a:pt x="43" y="222"/>
                    </a:lnTo>
                    <a:lnTo>
                      <a:pt x="18" y="264"/>
                    </a:lnTo>
                    <a:lnTo>
                      <a:pt x="8" y="296"/>
                    </a:lnTo>
                    <a:lnTo>
                      <a:pt x="2" y="327"/>
                    </a:lnTo>
                    <a:lnTo>
                      <a:pt x="0" y="357"/>
                    </a:lnTo>
                    <a:lnTo>
                      <a:pt x="2" y="380"/>
                    </a:lnTo>
                    <a:lnTo>
                      <a:pt x="5" y="393"/>
                    </a:lnTo>
                    <a:lnTo>
                      <a:pt x="11" y="405"/>
                    </a:lnTo>
                    <a:lnTo>
                      <a:pt x="18" y="421"/>
                    </a:lnTo>
                    <a:lnTo>
                      <a:pt x="26" y="430"/>
                    </a:lnTo>
                    <a:lnTo>
                      <a:pt x="37" y="445"/>
                    </a:lnTo>
                    <a:lnTo>
                      <a:pt x="56" y="456"/>
                    </a:lnTo>
                    <a:lnTo>
                      <a:pt x="73" y="463"/>
                    </a:lnTo>
                    <a:lnTo>
                      <a:pt x="89" y="469"/>
                    </a:lnTo>
                    <a:lnTo>
                      <a:pt x="110" y="475"/>
                    </a:lnTo>
                    <a:lnTo>
                      <a:pt x="128" y="478"/>
                    </a:lnTo>
                    <a:lnTo>
                      <a:pt x="146" y="478"/>
                    </a:lnTo>
                    <a:lnTo>
                      <a:pt x="163" y="476"/>
                    </a:lnTo>
                    <a:lnTo>
                      <a:pt x="179" y="473"/>
                    </a:lnTo>
                    <a:lnTo>
                      <a:pt x="194" y="468"/>
                    </a:lnTo>
                    <a:lnTo>
                      <a:pt x="208" y="463"/>
                    </a:lnTo>
                    <a:lnTo>
                      <a:pt x="220" y="456"/>
                    </a:lnTo>
                    <a:lnTo>
                      <a:pt x="234" y="447"/>
                    </a:lnTo>
                    <a:lnTo>
                      <a:pt x="249" y="436"/>
                    </a:lnTo>
                    <a:lnTo>
                      <a:pt x="261" y="425"/>
                    </a:lnTo>
                    <a:lnTo>
                      <a:pt x="269" y="413"/>
                    </a:lnTo>
                    <a:lnTo>
                      <a:pt x="276" y="397"/>
                    </a:lnTo>
                    <a:lnTo>
                      <a:pt x="282" y="379"/>
                    </a:lnTo>
                    <a:lnTo>
                      <a:pt x="286" y="361"/>
                    </a:lnTo>
                    <a:lnTo>
                      <a:pt x="286" y="340"/>
                    </a:lnTo>
                    <a:lnTo>
                      <a:pt x="284" y="318"/>
                    </a:lnTo>
                    <a:lnTo>
                      <a:pt x="280" y="301"/>
                    </a:lnTo>
                    <a:lnTo>
                      <a:pt x="275" y="287"/>
                    </a:lnTo>
                    <a:lnTo>
                      <a:pt x="266" y="266"/>
                    </a:lnTo>
                    <a:lnTo>
                      <a:pt x="256" y="247"/>
                    </a:lnTo>
                    <a:lnTo>
                      <a:pt x="245" y="228"/>
                    </a:lnTo>
                    <a:lnTo>
                      <a:pt x="232" y="210"/>
                    </a:lnTo>
                    <a:lnTo>
                      <a:pt x="214" y="185"/>
                    </a:lnTo>
                    <a:lnTo>
                      <a:pt x="196" y="155"/>
                    </a:lnTo>
                    <a:lnTo>
                      <a:pt x="179" y="126"/>
                    </a:lnTo>
                    <a:lnTo>
                      <a:pt x="164" y="92"/>
                    </a:lnTo>
                    <a:lnTo>
                      <a:pt x="153" y="58"/>
                    </a:lnTo>
                    <a:lnTo>
                      <a:pt x="147" y="34"/>
                    </a:lnTo>
                    <a:lnTo>
                      <a:pt x="145" y="17"/>
                    </a:lnTo>
                    <a:lnTo>
                      <a:pt x="145" y="0"/>
                    </a:lnTo>
                    <a:lnTo>
                      <a:pt x="144" y="2"/>
                    </a:lnTo>
                  </a:path>
                </a:pathLst>
              </a:custGeom>
              <a:solidFill>
                <a:srgbClr val="076BFF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379" name="Freeform 99"/>
              <p:cNvSpPr>
                <a:spLocks/>
              </p:cNvSpPr>
              <p:nvPr/>
            </p:nvSpPr>
            <p:spPr bwMode="auto">
              <a:xfrm>
                <a:off x="2889" y="3366"/>
                <a:ext cx="45" cy="111"/>
              </a:xfrm>
              <a:custGeom>
                <a:avLst/>
                <a:gdLst/>
                <a:ahLst/>
                <a:cxnLst>
                  <a:cxn ang="0">
                    <a:pos x="111" y="15"/>
                  </a:cxn>
                  <a:cxn ang="0">
                    <a:pos x="114" y="0"/>
                  </a:cxn>
                  <a:cxn ang="0">
                    <a:pos x="94" y="32"/>
                  </a:cxn>
                  <a:cxn ang="0">
                    <a:pos x="86" y="47"/>
                  </a:cxn>
                  <a:cxn ang="0">
                    <a:pos x="76" y="63"/>
                  </a:cxn>
                  <a:cxn ang="0">
                    <a:pos x="64" y="77"/>
                  </a:cxn>
                  <a:cxn ang="0">
                    <a:pos x="50" y="98"/>
                  </a:cxn>
                  <a:cxn ang="0">
                    <a:pos x="37" y="118"/>
                  </a:cxn>
                  <a:cxn ang="0">
                    <a:pos x="29" y="131"/>
                  </a:cxn>
                  <a:cxn ang="0">
                    <a:pos x="20" y="148"/>
                  </a:cxn>
                  <a:cxn ang="0">
                    <a:pos x="11" y="165"/>
                  </a:cxn>
                  <a:cxn ang="0">
                    <a:pos x="3" y="186"/>
                  </a:cxn>
                  <a:cxn ang="0">
                    <a:pos x="0" y="207"/>
                  </a:cxn>
                  <a:cxn ang="0">
                    <a:pos x="0" y="230"/>
                  </a:cxn>
                  <a:cxn ang="0">
                    <a:pos x="11" y="253"/>
                  </a:cxn>
                  <a:cxn ang="0">
                    <a:pos x="20" y="267"/>
                  </a:cxn>
                  <a:cxn ang="0">
                    <a:pos x="49" y="278"/>
                  </a:cxn>
                  <a:cxn ang="0">
                    <a:pos x="81" y="274"/>
                  </a:cxn>
                  <a:cxn ang="0">
                    <a:pos x="55" y="247"/>
                  </a:cxn>
                  <a:cxn ang="0">
                    <a:pos x="42" y="226"/>
                  </a:cxn>
                  <a:cxn ang="0">
                    <a:pos x="37" y="206"/>
                  </a:cxn>
                  <a:cxn ang="0">
                    <a:pos x="39" y="184"/>
                  </a:cxn>
                  <a:cxn ang="0">
                    <a:pos x="46" y="158"/>
                  </a:cxn>
                  <a:cxn ang="0">
                    <a:pos x="55" y="133"/>
                  </a:cxn>
                  <a:cxn ang="0">
                    <a:pos x="65" y="109"/>
                  </a:cxn>
                  <a:cxn ang="0">
                    <a:pos x="78" y="89"/>
                  </a:cxn>
                  <a:cxn ang="0">
                    <a:pos x="90" y="70"/>
                  </a:cxn>
                  <a:cxn ang="0">
                    <a:pos x="96" y="56"/>
                  </a:cxn>
                  <a:cxn ang="0">
                    <a:pos x="105" y="37"/>
                  </a:cxn>
                  <a:cxn ang="0">
                    <a:pos x="111" y="15"/>
                  </a:cxn>
                </a:cxnLst>
                <a:rect l="0" t="0" r="r" b="b"/>
                <a:pathLst>
                  <a:path w="115" h="279">
                    <a:moveTo>
                      <a:pt x="111" y="15"/>
                    </a:moveTo>
                    <a:lnTo>
                      <a:pt x="114" y="0"/>
                    </a:lnTo>
                    <a:lnTo>
                      <a:pt x="94" y="32"/>
                    </a:lnTo>
                    <a:lnTo>
                      <a:pt x="86" y="47"/>
                    </a:lnTo>
                    <a:lnTo>
                      <a:pt x="76" y="63"/>
                    </a:lnTo>
                    <a:lnTo>
                      <a:pt x="64" y="77"/>
                    </a:lnTo>
                    <a:lnTo>
                      <a:pt x="50" y="98"/>
                    </a:lnTo>
                    <a:lnTo>
                      <a:pt x="37" y="118"/>
                    </a:lnTo>
                    <a:lnTo>
                      <a:pt x="29" y="131"/>
                    </a:lnTo>
                    <a:lnTo>
                      <a:pt x="20" y="148"/>
                    </a:lnTo>
                    <a:lnTo>
                      <a:pt x="11" y="165"/>
                    </a:lnTo>
                    <a:lnTo>
                      <a:pt x="3" y="186"/>
                    </a:lnTo>
                    <a:lnTo>
                      <a:pt x="0" y="207"/>
                    </a:lnTo>
                    <a:lnTo>
                      <a:pt x="0" y="230"/>
                    </a:lnTo>
                    <a:lnTo>
                      <a:pt x="11" y="253"/>
                    </a:lnTo>
                    <a:lnTo>
                      <a:pt x="20" y="267"/>
                    </a:lnTo>
                    <a:lnTo>
                      <a:pt x="49" y="278"/>
                    </a:lnTo>
                    <a:lnTo>
                      <a:pt x="81" y="274"/>
                    </a:lnTo>
                    <a:lnTo>
                      <a:pt x="55" y="247"/>
                    </a:lnTo>
                    <a:lnTo>
                      <a:pt x="42" y="226"/>
                    </a:lnTo>
                    <a:lnTo>
                      <a:pt x="37" y="206"/>
                    </a:lnTo>
                    <a:lnTo>
                      <a:pt x="39" y="184"/>
                    </a:lnTo>
                    <a:lnTo>
                      <a:pt x="46" y="158"/>
                    </a:lnTo>
                    <a:lnTo>
                      <a:pt x="55" y="133"/>
                    </a:lnTo>
                    <a:lnTo>
                      <a:pt x="65" y="109"/>
                    </a:lnTo>
                    <a:lnTo>
                      <a:pt x="78" y="89"/>
                    </a:lnTo>
                    <a:lnTo>
                      <a:pt x="90" y="70"/>
                    </a:lnTo>
                    <a:lnTo>
                      <a:pt x="96" y="56"/>
                    </a:lnTo>
                    <a:lnTo>
                      <a:pt x="105" y="37"/>
                    </a:lnTo>
                    <a:lnTo>
                      <a:pt x="111" y="15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380" name="Freeform 100"/>
            <p:cNvSpPr>
              <a:spLocks/>
            </p:cNvSpPr>
            <p:nvPr/>
          </p:nvSpPr>
          <p:spPr bwMode="auto">
            <a:xfrm>
              <a:off x="3693" y="3504"/>
              <a:ext cx="114" cy="191"/>
            </a:xfrm>
            <a:custGeom>
              <a:avLst/>
              <a:gdLst/>
              <a:ahLst/>
              <a:cxnLst>
                <a:cxn ang="0">
                  <a:pos x="144" y="2"/>
                </a:cxn>
                <a:cxn ang="0">
                  <a:pos x="139" y="33"/>
                </a:cxn>
                <a:cxn ang="0">
                  <a:pos x="136" y="52"/>
                </a:cxn>
                <a:cxn ang="0">
                  <a:pos x="131" y="70"/>
                </a:cxn>
                <a:cxn ang="0">
                  <a:pos x="122" y="95"/>
                </a:cxn>
                <a:cxn ang="0">
                  <a:pos x="104" y="131"/>
                </a:cxn>
                <a:cxn ang="0">
                  <a:pos x="67" y="185"/>
                </a:cxn>
                <a:cxn ang="0">
                  <a:pos x="43" y="222"/>
                </a:cxn>
                <a:cxn ang="0">
                  <a:pos x="18" y="264"/>
                </a:cxn>
                <a:cxn ang="0">
                  <a:pos x="8" y="296"/>
                </a:cxn>
                <a:cxn ang="0">
                  <a:pos x="2" y="327"/>
                </a:cxn>
                <a:cxn ang="0">
                  <a:pos x="0" y="357"/>
                </a:cxn>
                <a:cxn ang="0">
                  <a:pos x="2" y="380"/>
                </a:cxn>
                <a:cxn ang="0">
                  <a:pos x="5" y="393"/>
                </a:cxn>
                <a:cxn ang="0">
                  <a:pos x="11" y="405"/>
                </a:cxn>
                <a:cxn ang="0">
                  <a:pos x="18" y="421"/>
                </a:cxn>
                <a:cxn ang="0">
                  <a:pos x="26" y="430"/>
                </a:cxn>
                <a:cxn ang="0">
                  <a:pos x="37" y="445"/>
                </a:cxn>
                <a:cxn ang="0">
                  <a:pos x="56" y="456"/>
                </a:cxn>
                <a:cxn ang="0">
                  <a:pos x="73" y="463"/>
                </a:cxn>
                <a:cxn ang="0">
                  <a:pos x="89" y="469"/>
                </a:cxn>
                <a:cxn ang="0">
                  <a:pos x="110" y="475"/>
                </a:cxn>
                <a:cxn ang="0">
                  <a:pos x="128" y="478"/>
                </a:cxn>
                <a:cxn ang="0">
                  <a:pos x="146" y="478"/>
                </a:cxn>
                <a:cxn ang="0">
                  <a:pos x="163" y="476"/>
                </a:cxn>
                <a:cxn ang="0">
                  <a:pos x="179" y="473"/>
                </a:cxn>
                <a:cxn ang="0">
                  <a:pos x="194" y="468"/>
                </a:cxn>
                <a:cxn ang="0">
                  <a:pos x="208" y="463"/>
                </a:cxn>
                <a:cxn ang="0">
                  <a:pos x="220" y="456"/>
                </a:cxn>
                <a:cxn ang="0">
                  <a:pos x="234" y="447"/>
                </a:cxn>
                <a:cxn ang="0">
                  <a:pos x="249" y="436"/>
                </a:cxn>
                <a:cxn ang="0">
                  <a:pos x="261" y="425"/>
                </a:cxn>
                <a:cxn ang="0">
                  <a:pos x="269" y="413"/>
                </a:cxn>
                <a:cxn ang="0">
                  <a:pos x="276" y="397"/>
                </a:cxn>
                <a:cxn ang="0">
                  <a:pos x="282" y="379"/>
                </a:cxn>
                <a:cxn ang="0">
                  <a:pos x="286" y="361"/>
                </a:cxn>
                <a:cxn ang="0">
                  <a:pos x="286" y="340"/>
                </a:cxn>
                <a:cxn ang="0">
                  <a:pos x="284" y="318"/>
                </a:cxn>
                <a:cxn ang="0">
                  <a:pos x="280" y="301"/>
                </a:cxn>
                <a:cxn ang="0">
                  <a:pos x="275" y="287"/>
                </a:cxn>
                <a:cxn ang="0">
                  <a:pos x="266" y="266"/>
                </a:cxn>
                <a:cxn ang="0">
                  <a:pos x="256" y="247"/>
                </a:cxn>
                <a:cxn ang="0">
                  <a:pos x="245" y="228"/>
                </a:cxn>
                <a:cxn ang="0">
                  <a:pos x="232" y="210"/>
                </a:cxn>
                <a:cxn ang="0">
                  <a:pos x="214" y="185"/>
                </a:cxn>
                <a:cxn ang="0">
                  <a:pos x="196" y="155"/>
                </a:cxn>
                <a:cxn ang="0">
                  <a:pos x="179" y="126"/>
                </a:cxn>
                <a:cxn ang="0">
                  <a:pos x="164" y="92"/>
                </a:cxn>
                <a:cxn ang="0">
                  <a:pos x="153" y="58"/>
                </a:cxn>
                <a:cxn ang="0">
                  <a:pos x="147" y="34"/>
                </a:cxn>
                <a:cxn ang="0">
                  <a:pos x="145" y="17"/>
                </a:cxn>
                <a:cxn ang="0">
                  <a:pos x="145" y="0"/>
                </a:cxn>
                <a:cxn ang="0">
                  <a:pos x="144" y="2"/>
                </a:cxn>
              </a:cxnLst>
              <a:rect l="0" t="0" r="r" b="b"/>
              <a:pathLst>
                <a:path w="287" h="479">
                  <a:moveTo>
                    <a:pt x="144" y="2"/>
                  </a:moveTo>
                  <a:lnTo>
                    <a:pt x="139" y="33"/>
                  </a:lnTo>
                  <a:lnTo>
                    <a:pt x="136" y="52"/>
                  </a:lnTo>
                  <a:lnTo>
                    <a:pt x="131" y="70"/>
                  </a:lnTo>
                  <a:lnTo>
                    <a:pt x="122" y="95"/>
                  </a:lnTo>
                  <a:lnTo>
                    <a:pt x="104" y="131"/>
                  </a:lnTo>
                  <a:lnTo>
                    <a:pt x="67" y="185"/>
                  </a:lnTo>
                  <a:lnTo>
                    <a:pt x="43" y="222"/>
                  </a:lnTo>
                  <a:lnTo>
                    <a:pt x="18" y="264"/>
                  </a:lnTo>
                  <a:lnTo>
                    <a:pt x="8" y="296"/>
                  </a:lnTo>
                  <a:lnTo>
                    <a:pt x="2" y="327"/>
                  </a:lnTo>
                  <a:lnTo>
                    <a:pt x="0" y="357"/>
                  </a:lnTo>
                  <a:lnTo>
                    <a:pt x="2" y="380"/>
                  </a:lnTo>
                  <a:lnTo>
                    <a:pt x="5" y="393"/>
                  </a:lnTo>
                  <a:lnTo>
                    <a:pt x="11" y="405"/>
                  </a:lnTo>
                  <a:lnTo>
                    <a:pt x="18" y="421"/>
                  </a:lnTo>
                  <a:lnTo>
                    <a:pt x="26" y="430"/>
                  </a:lnTo>
                  <a:lnTo>
                    <a:pt x="37" y="445"/>
                  </a:lnTo>
                  <a:lnTo>
                    <a:pt x="56" y="456"/>
                  </a:lnTo>
                  <a:lnTo>
                    <a:pt x="73" y="463"/>
                  </a:lnTo>
                  <a:lnTo>
                    <a:pt x="89" y="469"/>
                  </a:lnTo>
                  <a:lnTo>
                    <a:pt x="110" y="475"/>
                  </a:lnTo>
                  <a:lnTo>
                    <a:pt x="128" y="478"/>
                  </a:lnTo>
                  <a:lnTo>
                    <a:pt x="146" y="478"/>
                  </a:lnTo>
                  <a:lnTo>
                    <a:pt x="163" y="476"/>
                  </a:lnTo>
                  <a:lnTo>
                    <a:pt x="179" y="473"/>
                  </a:lnTo>
                  <a:lnTo>
                    <a:pt x="194" y="468"/>
                  </a:lnTo>
                  <a:lnTo>
                    <a:pt x="208" y="463"/>
                  </a:lnTo>
                  <a:lnTo>
                    <a:pt x="220" y="456"/>
                  </a:lnTo>
                  <a:lnTo>
                    <a:pt x="234" y="447"/>
                  </a:lnTo>
                  <a:lnTo>
                    <a:pt x="249" y="436"/>
                  </a:lnTo>
                  <a:lnTo>
                    <a:pt x="261" y="425"/>
                  </a:lnTo>
                  <a:lnTo>
                    <a:pt x="269" y="413"/>
                  </a:lnTo>
                  <a:lnTo>
                    <a:pt x="276" y="397"/>
                  </a:lnTo>
                  <a:lnTo>
                    <a:pt x="282" y="379"/>
                  </a:lnTo>
                  <a:lnTo>
                    <a:pt x="286" y="361"/>
                  </a:lnTo>
                  <a:lnTo>
                    <a:pt x="286" y="340"/>
                  </a:lnTo>
                  <a:lnTo>
                    <a:pt x="284" y="318"/>
                  </a:lnTo>
                  <a:lnTo>
                    <a:pt x="280" y="301"/>
                  </a:lnTo>
                  <a:lnTo>
                    <a:pt x="275" y="287"/>
                  </a:lnTo>
                  <a:lnTo>
                    <a:pt x="266" y="266"/>
                  </a:lnTo>
                  <a:lnTo>
                    <a:pt x="256" y="247"/>
                  </a:lnTo>
                  <a:lnTo>
                    <a:pt x="245" y="228"/>
                  </a:lnTo>
                  <a:lnTo>
                    <a:pt x="232" y="210"/>
                  </a:lnTo>
                  <a:lnTo>
                    <a:pt x="214" y="185"/>
                  </a:lnTo>
                  <a:lnTo>
                    <a:pt x="196" y="155"/>
                  </a:lnTo>
                  <a:lnTo>
                    <a:pt x="179" y="126"/>
                  </a:lnTo>
                  <a:lnTo>
                    <a:pt x="164" y="92"/>
                  </a:lnTo>
                  <a:lnTo>
                    <a:pt x="153" y="58"/>
                  </a:lnTo>
                  <a:lnTo>
                    <a:pt x="147" y="34"/>
                  </a:lnTo>
                  <a:lnTo>
                    <a:pt x="145" y="17"/>
                  </a:lnTo>
                  <a:lnTo>
                    <a:pt x="145" y="0"/>
                  </a:lnTo>
                  <a:lnTo>
                    <a:pt x="144" y="2"/>
                  </a:lnTo>
                </a:path>
              </a:pathLst>
            </a:custGeom>
            <a:solidFill>
              <a:schemeClr val="hlink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81" name="Freeform 101"/>
            <p:cNvSpPr>
              <a:spLocks/>
            </p:cNvSpPr>
            <p:nvPr/>
          </p:nvSpPr>
          <p:spPr bwMode="auto">
            <a:xfrm>
              <a:off x="3702" y="3559"/>
              <a:ext cx="45" cy="111"/>
            </a:xfrm>
            <a:custGeom>
              <a:avLst/>
              <a:gdLst/>
              <a:ahLst/>
              <a:cxnLst>
                <a:cxn ang="0">
                  <a:pos x="111" y="15"/>
                </a:cxn>
                <a:cxn ang="0">
                  <a:pos x="114" y="0"/>
                </a:cxn>
                <a:cxn ang="0">
                  <a:pos x="94" y="32"/>
                </a:cxn>
                <a:cxn ang="0">
                  <a:pos x="86" y="47"/>
                </a:cxn>
                <a:cxn ang="0">
                  <a:pos x="76" y="63"/>
                </a:cxn>
                <a:cxn ang="0">
                  <a:pos x="64" y="77"/>
                </a:cxn>
                <a:cxn ang="0">
                  <a:pos x="50" y="98"/>
                </a:cxn>
                <a:cxn ang="0">
                  <a:pos x="37" y="118"/>
                </a:cxn>
                <a:cxn ang="0">
                  <a:pos x="29" y="131"/>
                </a:cxn>
                <a:cxn ang="0">
                  <a:pos x="20" y="148"/>
                </a:cxn>
                <a:cxn ang="0">
                  <a:pos x="11" y="165"/>
                </a:cxn>
                <a:cxn ang="0">
                  <a:pos x="3" y="186"/>
                </a:cxn>
                <a:cxn ang="0">
                  <a:pos x="0" y="207"/>
                </a:cxn>
                <a:cxn ang="0">
                  <a:pos x="0" y="230"/>
                </a:cxn>
                <a:cxn ang="0">
                  <a:pos x="11" y="253"/>
                </a:cxn>
                <a:cxn ang="0">
                  <a:pos x="20" y="267"/>
                </a:cxn>
                <a:cxn ang="0">
                  <a:pos x="49" y="278"/>
                </a:cxn>
                <a:cxn ang="0">
                  <a:pos x="81" y="274"/>
                </a:cxn>
                <a:cxn ang="0">
                  <a:pos x="55" y="247"/>
                </a:cxn>
                <a:cxn ang="0">
                  <a:pos x="42" y="226"/>
                </a:cxn>
                <a:cxn ang="0">
                  <a:pos x="37" y="206"/>
                </a:cxn>
                <a:cxn ang="0">
                  <a:pos x="39" y="184"/>
                </a:cxn>
                <a:cxn ang="0">
                  <a:pos x="46" y="158"/>
                </a:cxn>
                <a:cxn ang="0">
                  <a:pos x="55" y="133"/>
                </a:cxn>
                <a:cxn ang="0">
                  <a:pos x="65" y="109"/>
                </a:cxn>
                <a:cxn ang="0">
                  <a:pos x="78" y="89"/>
                </a:cxn>
                <a:cxn ang="0">
                  <a:pos x="90" y="70"/>
                </a:cxn>
                <a:cxn ang="0">
                  <a:pos x="96" y="56"/>
                </a:cxn>
                <a:cxn ang="0">
                  <a:pos x="105" y="37"/>
                </a:cxn>
                <a:cxn ang="0">
                  <a:pos x="111" y="15"/>
                </a:cxn>
              </a:cxnLst>
              <a:rect l="0" t="0" r="r" b="b"/>
              <a:pathLst>
                <a:path w="115" h="279">
                  <a:moveTo>
                    <a:pt x="111" y="15"/>
                  </a:moveTo>
                  <a:lnTo>
                    <a:pt x="114" y="0"/>
                  </a:lnTo>
                  <a:lnTo>
                    <a:pt x="94" y="32"/>
                  </a:lnTo>
                  <a:lnTo>
                    <a:pt x="86" y="47"/>
                  </a:lnTo>
                  <a:lnTo>
                    <a:pt x="76" y="63"/>
                  </a:lnTo>
                  <a:lnTo>
                    <a:pt x="64" y="77"/>
                  </a:lnTo>
                  <a:lnTo>
                    <a:pt x="50" y="98"/>
                  </a:lnTo>
                  <a:lnTo>
                    <a:pt x="37" y="118"/>
                  </a:lnTo>
                  <a:lnTo>
                    <a:pt x="29" y="131"/>
                  </a:lnTo>
                  <a:lnTo>
                    <a:pt x="20" y="148"/>
                  </a:lnTo>
                  <a:lnTo>
                    <a:pt x="11" y="165"/>
                  </a:lnTo>
                  <a:lnTo>
                    <a:pt x="3" y="186"/>
                  </a:lnTo>
                  <a:lnTo>
                    <a:pt x="0" y="207"/>
                  </a:lnTo>
                  <a:lnTo>
                    <a:pt x="0" y="230"/>
                  </a:lnTo>
                  <a:lnTo>
                    <a:pt x="11" y="253"/>
                  </a:lnTo>
                  <a:lnTo>
                    <a:pt x="20" y="267"/>
                  </a:lnTo>
                  <a:lnTo>
                    <a:pt x="49" y="278"/>
                  </a:lnTo>
                  <a:lnTo>
                    <a:pt x="81" y="274"/>
                  </a:lnTo>
                  <a:lnTo>
                    <a:pt x="55" y="247"/>
                  </a:lnTo>
                  <a:lnTo>
                    <a:pt x="42" y="226"/>
                  </a:lnTo>
                  <a:lnTo>
                    <a:pt x="37" y="206"/>
                  </a:lnTo>
                  <a:lnTo>
                    <a:pt x="39" y="184"/>
                  </a:lnTo>
                  <a:lnTo>
                    <a:pt x="46" y="158"/>
                  </a:lnTo>
                  <a:lnTo>
                    <a:pt x="55" y="133"/>
                  </a:lnTo>
                  <a:lnTo>
                    <a:pt x="65" y="109"/>
                  </a:lnTo>
                  <a:lnTo>
                    <a:pt x="78" y="89"/>
                  </a:lnTo>
                  <a:lnTo>
                    <a:pt x="90" y="70"/>
                  </a:lnTo>
                  <a:lnTo>
                    <a:pt x="96" y="56"/>
                  </a:lnTo>
                  <a:lnTo>
                    <a:pt x="105" y="37"/>
                  </a:lnTo>
                  <a:lnTo>
                    <a:pt x="111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82" name="Freeform 102"/>
          <p:cNvSpPr>
            <a:spLocks/>
          </p:cNvSpPr>
          <p:nvPr/>
        </p:nvSpPr>
        <p:spPr bwMode="auto">
          <a:xfrm>
            <a:off x="5862638" y="5791200"/>
            <a:ext cx="180975" cy="303213"/>
          </a:xfrm>
          <a:custGeom>
            <a:avLst/>
            <a:gdLst/>
            <a:ahLst/>
            <a:cxnLst>
              <a:cxn ang="0">
                <a:pos x="144" y="2"/>
              </a:cxn>
              <a:cxn ang="0">
                <a:pos x="139" y="33"/>
              </a:cxn>
              <a:cxn ang="0">
                <a:pos x="136" y="52"/>
              </a:cxn>
              <a:cxn ang="0">
                <a:pos x="131" y="70"/>
              </a:cxn>
              <a:cxn ang="0">
                <a:pos x="122" y="95"/>
              </a:cxn>
              <a:cxn ang="0">
                <a:pos x="104" y="131"/>
              </a:cxn>
              <a:cxn ang="0">
                <a:pos x="67" y="185"/>
              </a:cxn>
              <a:cxn ang="0">
                <a:pos x="43" y="222"/>
              </a:cxn>
              <a:cxn ang="0">
                <a:pos x="18" y="264"/>
              </a:cxn>
              <a:cxn ang="0">
                <a:pos x="8" y="296"/>
              </a:cxn>
              <a:cxn ang="0">
                <a:pos x="2" y="327"/>
              </a:cxn>
              <a:cxn ang="0">
                <a:pos x="0" y="357"/>
              </a:cxn>
              <a:cxn ang="0">
                <a:pos x="2" y="380"/>
              </a:cxn>
              <a:cxn ang="0">
                <a:pos x="5" y="393"/>
              </a:cxn>
              <a:cxn ang="0">
                <a:pos x="11" y="405"/>
              </a:cxn>
              <a:cxn ang="0">
                <a:pos x="18" y="421"/>
              </a:cxn>
              <a:cxn ang="0">
                <a:pos x="26" y="430"/>
              </a:cxn>
              <a:cxn ang="0">
                <a:pos x="37" y="445"/>
              </a:cxn>
              <a:cxn ang="0">
                <a:pos x="56" y="456"/>
              </a:cxn>
              <a:cxn ang="0">
                <a:pos x="73" y="463"/>
              </a:cxn>
              <a:cxn ang="0">
                <a:pos x="89" y="469"/>
              </a:cxn>
              <a:cxn ang="0">
                <a:pos x="110" y="475"/>
              </a:cxn>
              <a:cxn ang="0">
                <a:pos x="128" y="478"/>
              </a:cxn>
              <a:cxn ang="0">
                <a:pos x="146" y="478"/>
              </a:cxn>
              <a:cxn ang="0">
                <a:pos x="163" y="476"/>
              </a:cxn>
              <a:cxn ang="0">
                <a:pos x="179" y="473"/>
              </a:cxn>
              <a:cxn ang="0">
                <a:pos x="194" y="468"/>
              </a:cxn>
              <a:cxn ang="0">
                <a:pos x="208" y="463"/>
              </a:cxn>
              <a:cxn ang="0">
                <a:pos x="220" y="456"/>
              </a:cxn>
              <a:cxn ang="0">
                <a:pos x="234" y="447"/>
              </a:cxn>
              <a:cxn ang="0">
                <a:pos x="249" y="436"/>
              </a:cxn>
              <a:cxn ang="0">
                <a:pos x="261" y="425"/>
              </a:cxn>
              <a:cxn ang="0">
                <a:pos x="269" y="413"/>
              </a:cxn>
              <a:cxn ang="0">
                <a:pos x="276" y="397"/>
              </a:cxn>
              <a:cxn ang="0">
                <a:pos x="282" y="379"/>
              </a:cxn>
              <a:cxn ang="0">
                <a:pos x="286" y="361"/>
              </a:cxn>
              <a:cxn ang="0">
                <a:pos x="286" y="340"/>
              </a:cxn>
              <a:cxn ang="0">
                <a:pos x="284" y="318"/>
              </a:cxn>
              <a:cxn ang="0">
                <a:pos x="280" y="301"/>
              </a:cxn>
              <a:cxn ang="0">
                <a:pos x="275" y="287"/>
              </a:cxn>
              <a:cxn ang="0">
                <a:pos x="266" y="266"/>
              </a:cxn>
              <a:cxn ang="0">
                <a:pos x="256" y="247"/>
              </a:cxn>
              <a:cxn ang="0">
                <a:pos x="245" y="228"/>
              </a:cxn>
              <a:cxn ang="0">
                <a:pos x="232" y="210"/>
              </a:cxn>
              <a:cxn ang="0">
                <a:pos x="214" y="185"/>
              </a:cxn>
              <a:cxn ang="0">
                <a:pos x="196" y="155"/>
              </a:cxn>
              <a:cxn ang="0">
                <a:pos x="179" y="126"/>
              </a:cxn>
              <a:cxn ang="0">
                <a:pos x="164" y="92"/>
              </a:cxn>
              <a:cxn ang="0">
                <a:pos x="153" y="58"/>
              </a:cxn>
              <a:cxn ang="0">
                <a:pos x="147" y="34"/>
              </a:cxn>
              <a:cxn ang="0">
                <a:pos x="145" y="17"/>
              </a:cxn>
              <a:cxn ang="0">
                <a:pos x="145" y="0"/>
              </a:cxn>
              <a:cxn ang="0">
                <a:pos x="144" y="2"/>
              </a:cxn>
            </a:cxnLst>
            <a:rect l="0" t="0" r="r" b="b"/>
            <a:pathLst>
              <a:path w="287" h="479">
                <a:moveTo>
                  <a:pt x="144" y="2"/>
                </a:moveTo>
                <a:lnTo>
                  <a:pt x="139" y="33"/>
                </a:lnTo>
                <a:lnTo>
                  <a:pt x="136" y="52"/>
                </a:lnTo>
                <a:lnTo>
                  <a:pt x="131" y="70"/>
                </a:lnTo>
                <a:lnTo>
                  <a:pt x="122" y="95"/>
                </a:lnTo>
                <a:lnTo>
                  <a:pt x="104" y="131"/>
                </a:lnTo>
                <a:lnTo>
                  <a:pt x="67" y="185"/>
                </a:lnTo>
                <a:lnTo>
                  <a:pt x="43" y="222"/>
                </a:lnTo>
                <a:lnTo>
                  <a:pt x="18" y="264"/>
                </a:lnTo>
                <a:lnTo>
                  <a:pt x="8" y="296"/>
                </a:lnTo>
                <a:lnTo>
                  <a:pt x="2" y="327"/>
                </a:lnTo>
                <a:lnTo>
                  <a:pt x="0" y="357"/>
                </a:lnTo>
                <a:lnTo>
                  <a:pt x="2" y="380"/>
                </a:lnTo>
                <a:lnTo>
                  <a:pt x="5" y="393"/>
                </a:lnTo>
                <a:lnTo>
                  <a:pt x="11" y="405"/>
                </a:lnTo>
                <a:lnTo>
                  <a:pt x="18" y="421"/>
                </a:lnTo>
                <a:lnTo>
                  <a:pt x="26" y="430"/>
                </a:lnTo>
                <a:lnTo>
                  <a:pt x="37" y="445"/>
                </a:lnTo>
                <a:lnTo>
                  <a:pt x="56" y="456"/>
                </a:lnTo>
                <a:lnTo>
                  <a:pt x="73" y="463"/>
                </a:lnTo>
                <a:lnTo>
                  <a:pt x="89" y="469"/>
                </a:lnTo>
                <a:lnTo>
                  <a:pt x="110" y="475"/>
                </a:lnTo>
                <a:lnTo>
                  <a:pt x="128" y="478"/>
                </a:lnTo>
                <a:lnTo>
                  <a:pt x="146" y="478"/>
                </a:lnTo>
                <a:lnTo>
                  <a:pt x="163" y="476"/>
                </a:lnTo>
                <a:lnTo>
                  <a:pt x="179" y="473"/>
                </a:lnTo>
                <a:lnTo>
                  <a:pt x="194" y="468"/>
                </a:lnTo>
                <a:lnTo>
                  <a:pt x="208" y="463"/>
                </a:lnTo>
                <a:lnTo>
                  <a:pt x="220" y="456"/>
                </a:lnTo>
                <a:lnTo>
                  <a:pt x="234" y="447"/>
                </a:lnTo>
                <a:lnTo>
                  <a:pt x="249" y="436"/>
                </a:lnTo>
                <a:lnTo>
                  <a:pt x="261" y="425"/>
                </a:lnTo>
                <a:lnTo>
                  <a:pt x="269" y="413"/>
                </a:lnTo>
                <a:lnTo>
                  <a:pt x="276" y="397"/>
                </a:lnTo>
                <a:lnTo>
                  <a:pt x="282" y="379"/>
                </a:lnTo>
                <a:lnTo>
                  <a:pt x="286" y="361"/>
                </a:lnTo>
                <a:lnTo>
                  <a:pt x="286" y="340"/>
                </a:lnTo>
                <a:lnTo>
                  <a:pt x="284" y="318"/>
                </a:lnTo>
                <a:lnTo>
                  <a:pt x="280" y="301"/>
                </a:lnTo>
                <a:lnTo>
                  <a:pt x="275" y="287"/>
                </a:lnTo>
                <a:lnTo>
                  <a:pt x="266" y="266"/>
                </a:lnTo>
                <a:lnTo>
                  <a:pt x="256" y="247"/>
                </a:lnTo>
                <a:lnTo>
                  <a:pt x="245" y="228"/>
                </a:lnTo>
                <a:lnTo>
                  <a:pt x="232" y="210"/>
                </a:lnTo>
                <a:lnTo>
                  <a:pt x="214" y="185"/>
                </a:lnTo>
                <a:lnTo>
                  <a:pt x="196" y="155"/>
                </a:lnTo>
                <a:lnTo>
                  <a:pt x="179" y="126"/>
                </a:lnTo>
                <a:lnTo>
                  <a:pt x="164" y="92"/>
                </a:lnTo>
                <a:lnTo>
                  <a:pt x="153" y="58"/>
                </a:lnTo>
                <a:lnTo>
                  <a:pt x="147" y="34"/>
                </a:lnTo>
                <a:lnTo>
                  <a:pt x="145" y="17"/>
                </a:lnTo>
                <a:lnTo>
                  <a:pt x="145" y="0"/>
                </a:lnTo>
                <a:lnTo>
                  <a:pt x="144" y="2"/>
                </a:lnTo>
              </a:path>
            </a:pathLst>
          </a:custGeom>
          <a:solidFill>
            <a:schemeClr val="hlink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3" name="Freeform 103"/>
          <p:cNvSpPr>
            <a:spLocks/>
          </p:cNvSpPr>
          <p:nvPr/>
        </p:nvSpPr>
        <p:spPr bwMode="auto">
          <a:xfrm>
            <a:off x="5876925" y="5876925"/>
            <a:ext cx="71438" cy="176213"/>
          </a:xfrm>
          <a:custGeom>
            <a:avLst/>
            <a:gdLst/>
            <a:ahLst/>
            <a:cxnLst>
              <a:cxn ang="0">
                <a:pos x="111" y="15"/>
              </a:cxn>
              <a:cxn ang="0">
                <a:pos x="114" y="0"/>
              </a:cxn>
              <a:cxn ang="0">
                <a:pos x="94" y="32"/>
              </a:cxn>
              <a:cxn ang="0">
                <a:pos x="86" y="47"/>
              </a:cxn>
              <a:cxn ang="0">
                <a:pos x="76" y="63"/>
              </a:cxn>
              <a:cxn ang="0">
                <a:pos x="64" y="77"/>
              </a:cxn>
              <a:cxn ang="0">
                <a:pos x="50" y="98"/>
              </a:cxn>
              <a:cxn ang="0">
                <a:pos x="37" y="118"/>
              </a:cxn>
              <a:cxn ang="0">
                <a:pos x="29" y="131"/>
              </a:cxn>
              <a:cxn ang="0">
                <a:pos x="20" y="148"/>
              </a:cxn>
              <a:cxn ang="0">
                <a:pos x="11" y="165"/>
              </a:cxn>
              <a:cxn ang="0">
                <a:pos x="3" y="186"/>
              </a:cxn>
              <a:cxn ang="0">
                <a:pos x="0" y="207"/>
              </a:cxn>
              <a:cxn ang="0">
                <a:pos x="0" y="230"/>
              </a:cxn>
              <a:cxn ang="0">
                <a:pos x="11" y="253"/>
              </a:cxn>
              <a:cxn ang="0">
                <a:pos x="20" y="267"/>
              </a:cxn>
              <a:cxn ang="0">
                <a:pos x="49" y="278"/>
              </a:cxn>
              <a:cxn ang="0">
                <a:pos x="81" y="274"/>
              </a:cxn>
              <a:cxn ang="0">
                <a:pos x="55" y="247"/>
              </a:cxn>
              <a:cxn ang="0">
                <a:pos x="42" y="226"/>
              </a:cxn>
              <a:cxn ang="0">
                <a:pos x="37" y="206"/>
              </a:cxn>
              <a:cxn ang="0">
                <a:pos x="39" y="184"/>
              </a:cxn>
              <a:cxn ang="0">
                <a:pos x="46" y="158"/>
              </a:cxn>
              <a:cxn ang="0">
                <a:pos x="55" y="133"/>
              </a:cxn>
              <a:cxn ang="0">
                <a:pos x="65" y="109"/>
              </a:cxn>
              <a:cxn ang="0">
                <a:pos x="78" y="89"/>
              </a:cxn>
              <a:cxn ang="0">
                <a:pos x="90" y="70"/>
              </a:cxn>
              <a:cxn ang="0">
                <a:pos x="96" y="56"/>
              </a:cxn>
              <a:cxn ang="0">
                <a:pos x="105" y="37"/>
              </a:cxn>
              <a:cxn ang="0">
                <a:pos x="111" y="15"/>
              </a:cxn>
            </a:cxnLst>
            <a:rect l="0" t="0" r="r" b="b"/>
            <a:pathLst>
              <a:path w="115" h="279">
                <a:moveTo>
                  <a:pt x="111" y="15"/>
                </a:moveTo>
                <a:lnTo>
                  <a:pt x="114" y="0"/>
                </a:lnTo>
                <a:lnTo>
                  <a:pt x="94" y="32"/>
                </a:lnTo>
                <a:lnTo>
                  <a:pt x="86" y="47"/>
                </a:lnTo>
                <a:lnTo>
                  <a:pt x="76" y="63"/>
                </a:lnTo>
                <a:lnTo>
                  <a:pt x="64" y="77"/>
                </a:lnTo>
                <a:lnTo>
                  <a:pt x="50" y="98"/>
                </a:lnTo>
                <a:lnTo>
                  <a:pt x="37" y="118"/>
                </a:lnTo>
                <a:lnTo>
                  <a:pt x="29" y="131"/>
                </a:lnTo>
                <a:lnTo>
                  <a:pt x="20" y="148"/>
                </a:lnTo>
                <a:lnTo>
                  <a:pt x="11" y="165"/>
                </a:lnTo>
                <a:lnTo>
                  <a:pt x="3" y="186"/>
                </a:lnTo>
                <a:lnTo>
                  <a:pt x="0" y="207"/>
                </a:lnTo>
                <a:lnTo>
                  <a:pt x="0" y="230"/>
                </a:lnTo>
                <a:lnTo>
                  <a:pt x="11" y="253"/>
                </a:lnTo>
                <a:lnTo>
                  <a:pt x="20" y="267"/>
                </a:lnTo>
                <a:lnTo>
                  <a:pt x="49" y="278"/>
                </a:lnTo>
                <a:lnTo>
                  <a:pt x="81" y="274"/>
                </a:lnTo>
                <a:lnTo>
                  <a:pt x="55" y="247"/>
                </a:lnTo>
                <a:lnTo>
                  <a:pt x="42" y="226"/>
                </a:lnTo>
                <a:lnTo>
                  <a:pt x="37" y="206"/>
                </a:lnTo>
                <a:lnTo>
                  <a:pt x="39" y="184"/>
                </a:lnTo>
                <a:lnTo>
                  <a:pt x="46" y="158"/>
                </a:lnTo>
                <a:lnTo>
                  <a:pt x="55" y="133"/>
                </a:lnTo>
                <a:lnTo>
                  <a:pt x="65" y="109"/>
                </a:lnTo>
                <a:lnTo>
                  <a:pt x="78" y="89"/>
                </a:lnTo>
                <a:lnTo>
                  <a:pt x="90" y="70"/>
                </a:lnTo>
                <a:lnTo>
                  <a:pt x="96" y="56"/>
                </a:lnTo>
                <a:lnTo>
                  <a:pt x="105" y="37"/>
                </a:lnTo>
                <a:lnTo>
                  <a:pt x="111" y="15"/>
                </a:lnTo>
              </a:path>
            </a:pathLst>
          </a:custGeom>
          <a:solidFill>
            <a:srgbClr val="FFFFFF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84" name="Rectangle 104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5" name="Rectangle 105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6" name="Freeform 106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9" name="Text Box 109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11" name="Group 110"/>
          <p:cNvGrpSpPr>
            <a:grpSpLocks/>
          </p:cNvGrpSpPr>
          <p:nvPr/>
        </p:nvGrpSpPr>
        <p:grpSpPr bwMode="auto">
          <a:xfrm>
            <a:off x="1066800" y="915988"/>
            <a:ext cx="152400" cy="457200"/>
            <a:chOff x="672" y="240"/>
            <a:chExt cx="96" cy="432"/>
          </a:xfrm>
        </p:grpSpPr>
        <p:sp>
          <p:nvSpPr>
            <p:cNvPr id="225391" name="Line 111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92" name="Line 112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5393" name="Line 113"/>
          <p:cNvSpPr>
            <a:spLocks noChangeShapeType="1"/>
          </p:cNvSpPr>
          <p:nvPr/>
        </p:nvSpPr>
        <p:spPr bwMode="auto">
          <a:xfrm>
            <a:off x="1219200" y="2135188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4" name="Line 114"/>
          <p:cNvSpPr>
            <a:spLocks noChangeShapeType="1"/>
          </p:cNvSpPr>
          <p:nvPr/>
        </p:nvSpPr>
        <p:spPr bwMode="auto">
          <a:xfrm flipV="1">
            <a:off x="1066800" y="1905000"/>
            <a:ext cx="0" cy="1068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5" name="AutoShape 115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6" name="Oval 116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7" name="Line 117"/>
          <p:cNvSpPr>
            <a:spLocks noChangeShapeType="1"/>
          </p:cNvSpPr>
          <p:nvPr/>
        </p:nvSpPr>
        <p:spPr bwMode="auto">
          <a:xfrm rot="5400000">
            <a:off x="1219200" y="16764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8" name="Oval 118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96" name="AutoShape 100"/>
          <p:cNvSpPr>
            <a:spLocks noChangeArrowheads="1"/>
          </p:cNvSpPr>
          <p:nvPr/>
        </p:nvSpPr>
        <p:spPr bwMode="auto">
          <a:xfrm flipH="1">
            <a:off x="1785918" y="1571612"/>
            <a:ext cx="571504" cy="357190"/>
          </a:xfrm>
          <a:prstGeom prst="rightArrow">
            <a:avLst>
              <a:gd name="adj1" fmla="val 46426"/>
              <a:gd name="adj2" fmla="val 83882"/>
            </a:avLst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8" name="Rectangle 97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170809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4495800" y="3505200"/>
            <a:ext cx="2057400" cy="12192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1" name="Rectangle 3"/>
          <p:cNvSpPr>
            <a:spLocks noChangeArrowheads="1"/>
          </p:cNvSpPr>
          <p:nvPr/>
        </p:nvSpPr>
        <p:spPr bwMode="auto">
          <a:xfrm>
            <a:off x="5257800" y="4267200"/>
            <a:ext cx="533400" cy="457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8194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7086600" y="4114800"/>
            <a:ext cx="1219200" cy="76200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5834063" y="4724400"/>
            <a:ext cx="228600" cy="685800"/>
          </a:xfrm>
          <a:prstGeom prst="rec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4991100" y="4724400"/>
            <a:ext cx="228600" cy="685800"/>
          </a:xfrm>
          <a:prstGeom prst="rec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4572000" y="4724400"/>
            <a:ext cx="228600" cy="685800"/>
          </a:xfrm>
          <a:prstGeom prst="rect">
            <a:avLst/>
          </a:prstGeom>
          <a:solidFill>
            <a:srgbClr val="076B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7" name="Rectangle 9"/>
          <p:cNvSpPr>
            <a:spLocks noChangeArrowheads="1"/>
          </p:cNvSpPr>
          <p:nvPr/>
        </p:nvSpPr>
        <p:spPr bwMode="auto">
          <a:xfrm>
            <a:off x="5410200" y="4724400"/>
            <a:ext cx="228600" cy="6858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8" name="Rectangle 10"/>
          <p:cNvSpPr>
            <a:spLocks noChangeAspect="1" noChangeArrowheads="1"/>
          </p:cNvSpPr>
          <p:nvPr/>
        </p:nvSpPr>
        <p:spPr bwMode="auto">
          <a:xfrm>
            <a:off x="6059488" y="4724400"/>
            <a:ext cx="7239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9" name="Rectangle 11"/>
          <p:cNvSpPr>
            <a:spLocks noChangeAspect="1" noChangeArrowheads="1"/>
          </p:cNvSpPr>
          <p:nvPr/>
        </p:nvSpPr>
        <p:spPr bwMode="auto">
          <a:xfrm>
            <a:off x="48006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0" name="Rectangle 12"/>
          <p:cNvSpPr>
            <a:spLocks noChangeAspect="1" noChangeArrowheads="1"/>
          </p:cNvSpPr>
          <p:nvPr/>
        </p:nvSpPr>
        <p:spPr bwMode="auto">
          <a:xfrm>
            <a:off x="5219700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1" name="Rectangle 13"/>
          <p:cNvSpPr>
            <a:spLocks noChangeAspect="1" noChangeArrowheads="1"/>
          </p:cNvSpPr>
          <p:nvPr/>
        </p:nvSpPr>
        <p:spPr bwMode="auto">
          <a:xfrm>
            <a:off x="5640388" y="4724400"/>
            <a:ext cx="1905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2" name="Freeform 14"/>
          <p:cNvSpPr>
            <a:spLocks noChangeAspect="1"/>
          </p:cNvSpPr>
          <p:nvPr/>
        </p:nvSpPr>
        <p:spPr bwMode="auto">
          <a:xfrm>
            <a:off x="4800600" y="3808413"/>
            <a:ext cx="1449388" cy="4572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0" y="240"/>
              </a:cxn>
              <a:cxn ang="0">
                <a:pos x="240" y="0"/>
              </a:cxn>
              <a:cxn ang="0">
                <a:pos x="1584" y="0"/>
              </a:cxn>
              <a:cxn ang="0">
                <a:pos x="1824" y="240"/>
              </a:cxn>
              <a:cxn ang="0">
                <a:pos x="1824" y="576"/>
              </a:cxn>
              <a:cxn ang="0">
                <a:pos x="0" y="576"/>
              </a:cxn>
            </a:cxnLst>
            <a:rect l="0" t="0" r="r" b="b"/>
            <a:pathLst>
              <a:path w="1824" h="576">
                <a:moveTo>
                  <a:pt x="0" y="576"/>
                </a:moveTo>
                <a:lnTo>
                  <a:pt x="0" y="240"/>
                </a:lnTo>
                <a:lnTo>
                  <a:pt x="240" y="0"/>
                </a:lnTo>
                <a:lnTo>
                  <a:pt x="1584" y="0"/>
                </a:lnTo>
                <a:lnTo>
                  <a:pt x="1824" y="240"/>
                </a:lnTo>
                <a:lnTo>
                  <a:pt x="1824" y="576"/>
                </a:lnTo>
                <a:lnTo>
                  <a:pt x="0" y="576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3" name="Freeform 15"/>
          <p:cNvSpPr>
            <a:spLocks/>
          </p:cNvSpPr>
          <p:nvPr/>
        </p:nvSpPr>
        <p:spPr bwMode="auto">
          <a:xfrm>
            <a:off x="6781800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4" name="Freeform 16"/>
          <p:cNvSpPr>
            <a:spLocks/>
          </p:cNvSpPr>
          <p:nvPr/>
        </p:nvSpPr>
        <p:spPr bwMode="auto">
          <a:xfrm>
            <a:off x="6781800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5" name="Freeform 17"/>
          <p:cNvSpPr>
            <a:spLocks/>
          </p:cNvSpPr>
          <p:nvPr/>
        </p:nvSpPr>
        <p:spPr bwMode="auto">
          <a:xfrm>
            <a:off x="6553200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6" name="Freeform 18"/>
          <p:cNvSpPr>
            <a:spLocks/>
          </p:cNvSpPr>
          <p:nvPr/>
        </p:nvSpPr>
        <p:spPr bwMode="auto">
          <a:xfrm>
            <a:off x="6781800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7" name="Rectangle 19" descr="Small checker board"/>
          <p:cNvSpPr>
            <a:spLocks noChangeArrowheads="1"/>
          </p:cNvSpPr>
          <p:nvPr/>
        </p:nvSpPr>
        <p:spPr bwMode="auto">
          <a:xfrm>
            <a:off x="6934200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8" name="Rectangle 20" descr="Small checker board"/>
          <p:cNvSpPr>
            <a:spLocks noChangeArrowheads="1"/>
          </p:cNvSpPr>
          <p:nvPr/>
        </p:nvSpPr>
        <p:spPr bwMode="auto">
          <a:xfrm>
            <a:off x="6934200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49" name="Freeform 21"/>
          <p:cNvSpPr>
            <a:spLocks/>
          </p:cNvSpPr>
          <p:nvPr/>
        </p:nvSpPr>
        <p:spPr bwMode="auto">
          <a:xfrm>
            <a:off x="6858000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0" name="Rectangle 22"/>
          <p:cNvSpPr>
            <a:spLocks noChangeArrowheads="1"/>
          </p:cNvSpPr>
          <p:nvPr/>
        </p:nvSpPr>
        <p:spPr bwMode="auto">
          <a:xfrm>
            <a:off x="7848600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1" name="Rectangle 23"/>
          <p:cNvSpPr>
            <a:spLocks noChangeArrowheads="1"/>
          </p:cNvSpPr>
          <p:nvPr/>
        </p:nvSpPr>
        <p:spPr bwMode="auto">
          <a:xfrm>
            <a:off x="8001000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2" name="Freeform 24"/>
          <p:cNvSpPr>
            <a:spLocks/>
          </p:cNvSpPr>
          <p:nvPr/>
        </p:nvSpPr>
        <p:spPr bwMode="auto">
          <a:xfrm flipH="1">
            <a:off x="2744788" y="3503613"/>
            <a:ext cx="1524000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0" y="384"/>
              </a:cxn>
              <a:cxn ang="0">
                <a:pos x="960" y="192"/>
              </a:cxn>
              <a:cxn ang="0">
                <a:pos x="768" y="0"/>
              </a:cxn>
              <a:cxn ang="0">
                <a:pos x="0" y="0"/>
              </a:cxn>
              <a:cxn ang="0">
                <a:pos x="0" y="384"/>
              </a:cxn>
            </a:cxnLst>
            <a:rect l="0" t="0" r="r" b="b"/>
            <a:pathLst>
              <a:path w="960" h="384">
                <a:moveTo>
                  <a:pt x="0" y="384"/>
                </a:moveTo>
                <a:lnTo>
                  <a:pt x="960" y="384"/>
                </a:lnTo>
                <a:lnTo>
                  <a:pt x="960" y="192"/>
                </a:lnTo>
                <a:lnTo>
                  <a:pt x="768" y="0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3" name="Freeform 25"/>
          <p:cNvSpPr>
            <a:spLocks/>
          </p:cNvSpPr>
          <p:nvPr/>
        </p:nvSpPr>
        <p:spPr bwMode="auto">
          <a:xfrm flipH="1">
            <a:off x="2744788" y="4875213"/>
            <a:ext cx="1524000" cy="4572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720" y="288"/>
              </a:cxn>
              <a:cxn ang="0">
                <a:pos x="960" y="144"/>
              </a:cxn>
              <a:cxn ang="0">
                <a:pos x="960" y="0"/>
              </a:cxn>
              <a:cxn ang="0">
                <a:pos x="0" y="0"/>
              </a:cxn>
              <a:cxn ang="0">
                <a:pos x="0" y="288"/>
              </a:cxn>
            </a:cxnLst>
            <a:rect l="0" t="0" r="r" b="b"/>
            <a:pathLst>
              <a:path w="960" h="288">
                <a:moveTo>
                  <a:pt x="0" y="288"/>
                </a:moveTo>
                <a:lnTo>
                  <a:pt x="720" y="288"/>
                </a:lnTo>
                <a:lnTo>
                  <a:pt x="960" y="144"/>
                </a:lnTo>
                <a:lnTo>
                  <a:pt x="960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4" name="Freeform 26"/>
          <p:cNvSpPr>
            <a:spLocks/>
          </p:cNvSpPr>
          <p:nvPr/>
        </p:nvSpPr>
        <p:spPr bwMode="auto">
          <a:xfrm flipH="1">
            <a:off x="2744788" y="4113213"/>
            <a:ext cx="1524000" cy="762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912" y="48"/>
              </a:cxn>
              <a:cxn ang="0">
                <a:pos x="912" y="432"/>
              </a:cxn>
              <a:cxn ang="0">
                <a:pos x="0" y="432"/>
              </a:cxn>
              <a:cxn ang="0">
                <a:pos x="0" y="480"/>
              </a:cxn>
              <a:cxn ang="0">
                <a:pos x="960" y="480"/>
              </a:cxn>
              <a:cxn ang="0">
                <a:pos x="960" y="0"/>
              </a:cxn>
              <a:cxn ang="0">
                <a:pos x="0" y="0"/>
              </a:cxn>
              <a:cxn ang="0">
                <a:pos x="0" y="48"/>
              </a:cxn>
            </a:cxnLst>
            <a:rect l="0" t="0" r="r" b="b"/>
            <a:pathLst>
              <a:path w="960" h="480">
                <a:moveTo>
                  <a:pt x="0" y="48"/>
                </a:moveTo>
                <a:lnTo>
                  <a:pt x="912" y="48"/>
                </a:lnTo>
                <a:lnTo>
                  <a:pt x="912" y="432"/>
                </a:lnTo>
                <a:lnTo>
                  <a:pt x="0" y="432"/>
                </a:lnTo>
                <a:lnTo>
                  <a:pt x="0" y="480"/>
                </a:lnTo>
                <a:lnTo>
                  <a:pt x="960" y="480"/>
                </a:lnTo>
                <a:lnTo>
                  <a:pt x="96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5" name="Rectangle 27" descr="Small checker board"/>
          <p:cNvSpPr>
            <a:spLocks noChangeArrowheads="1"/>
          </p:cNvSpPr>
          <p:nvPr/>
        </p:nvSpPr>
        <p:spPr bwMode="auto">
          <a:xfrm flipH="1">
            <a:off x="3201988" y="38846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6" name="Rectangle 28" descr="Small checker board"/>
          <p:cNvSpPr>
            <a:spLocks noChangeArrowheads="1"/>
          </p:cNvSpPr>
          <p:nvPr/>
        </p:nvSpPr>
        <p:spPr bwMode="auto">
          <a:xfrm flipH="1">
            <a:off x="3201988" y="4875213"/>
            <a:ext cx="914400" cy="228600"/>
          </a:xfrm>
          <a:prstGeom prst="rect">
            <a:avLst/>
          </a:prstGeom>
          <a:pattFill prst="smCheck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7" name="Freeform 29"/>
          <p:cNvSpPr>
            <a:spLocks/>
          </p:cNvSpPr>
          <p:nvPr/>
        </p:nvSpPr>
        <p:spPr bwMode="auto">
          <a:xfrm flipH="1">
            <a:off x="3201988" y="2665413"/>
            <a:ext cx="990600" cy="838200"/>
          </a:xfrm>
          <a:custGeom>
            <a:avLst/>
            <a:gdLst/>
            <a:ahLst/>
            <a:cxnLst>
              <a:cxn ang="0">
                <a:pos x="0" y="528"/>
              </a:cxn>
              <a:cxn ang="0">
                <a:pos x="0" y="48"/>
              </a:cxn>
              <a:cxn ang="0">
                <a:pos x="48" y="0"/>
              </a:cxn>
              <a:cxn ang="0">
                <a:pos x="624" y="0"/>
              </a:cxn>
              <a:cxn ang="0">
                <a:pos x="624" y="288"/>
              </a:cxn>
              <a:cxn ang="0">
                <a:pos x="432" y="288"/>
              </a:cxn>
              <a:cxn ang="0">
                <a:pos x="432" y="528"/>
              </a:cxn>
              <a:cxn ang="0">
                <a:pos x="0" y="528"/>
              </a:cxn>
            </a:cxnLst>
            <a:rect l="0" t="0" r="r" b="b"/>
            <a:pathLst>
              <a:path w="624" h="528">
                <a:moveTo>
                  <a:pt x="0" y="528"/>
                </a:moveTo>
                <a:lnTo>
                  <a:pt x="0" y="48"/>
                </a:lnTo>
                <a:lnTo>
                  <a:pt x="48" y="0"/>
                </a:lnTo>
                <a:lnTo>
                  <a:pt x="624" y="0"/>
                </a:lnTo>
                <a:lnTo>
                  <a:pt x="624" y="288"/>
                </a:lnTo>
                <a:lnTo>
                  <a:pt x="432" y="288"/>
                </a:lnTo>
                <a:lnTo>
                  <a:pt x="432" y="528"/>
                </a:lnTo>
                <a:lnTo>
                  <a:pt x="0" y="528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8" name="Rectangle 30"/>
          <p:cNvSpPr>
            <a:spLocks noChangeArrowheads="1"/>
          </p:cNvSpPr>
          <p:nvPr/>
        </p:nvSpPr>
        <p:spPr bwMode="auto">
          <a:xfrm flipH="1">
            <a:off x="3049588" y="2741613"/>
            <a:ext cx="152400" cy="3048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59" name="Rectangle 31"/>
          <p:cNvSpPr>
            <a:spLocks noChangeArrowheads="1"/>
          </p:cNvSpPr>
          <p:nvPr/>
        </p:nvSpPr>
        <p:spPr bwMode="auto">
          <a:xfrm flipH="1">
            <a:off x="2897188" y="2665413"/>
            <a:ext cx="152400" cy="4572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1" name="Line 33"/>
          <p:cNvSpPr>
            <a:spLocks noChangeShapeType="1"/>
          </p:cNvSpPr>
          <p:nvPr/>
        </p:nvSpPr>
        <p:spPr bwMode="auto">
          <a:xfrm flipH="1">
            <a:off x="1219200" y="2819400"/>
            <a:ext cx="167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2" name="Line 34"/>
          <p:cNvSpPr>
            <a:spLocks noChangeShapeType="1"/>
          </p:cNvSpPr>
          <p:nvPr/>
        </p:nvSpPr>
        <p:spPr bwMode="auto">
          <a:xfrm flipH="1">
            <a:off x="1066800" y="29718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6" name="Rectangle 38"/>
          <p:cNvSpPr>
            <a:spLocks noChangeAspect="1" noChangeArrowheads="1"/>
          </p:cNvSpPr>
          <p:nvPr/>
        </p:nvSpPr>
        <p:spPr bwMode="auto">
          <a:xfrm>
            <a:off x="4953000" y="4265613"/>
            <a:ext cx="304800" cy="4587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7" name="Rectangle 39"/>
          <p:cNvSpPr>
            <a:spLocks noChangeAspect="1" noChangeArrowheads="1"/>
          </p:cNvSpPr>
          <p:nvPr/>
        </p:nvSpPr>
        <p:spPr bwMode="auto">
          <a:xfrm>
            <a:off x="5257800" y="4418013"/>
            <a:ext cx="534988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8" name="Rectangle 40"/>
          <p:cNvSpPr>
            <a:spLocks noChangeArrowheads="1"/>
          </p:cNvSpPr>
          <p:nvPr/>
        </p:nvSpPr>
        <p:spPr bwMode="auto">
          <a:xfrm>
            <a:off x="7391400" y="4189413"/>
            <a:ext cx="609600" cy="6096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69" name="Rectangle 41"/>
          <p:cNvSpPr>
            <a:spLocks noChangeAspect="1" noChangeArrowheads="1"/>
          </p:cNvSpPr>
          <p:nvPr/>
        </p:nvSpPr>
        <p:spPr bwMode="auto">
          <a:xfrm>
            <a:off x="5792788" y="4265613"/>
            <a:ext cx="304800" cy="4587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70" name="Freeform 42"/>
          <p:cNvSpPr>
            <a:spLocks/>
          </p:cNvSpPr>
          <p:nvPr/>
        </p:nvSpPr>
        <p:spPr bwMode="auto">
          <a:xfrm flipH="1">
            <a:off x="3887788" y="4189413"/>
            <a:ext cx="609600" cy="6096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44" y="48"/>
              </a:cxn>
              <a:cxn ang="0">
                <a:pos x="144" y="0"/>
              </a:cxn>
              <a:cxn ang="0">
                <a:pos x="384" y="0"/>
              </a:cxn>
              <a:cxn ang="0">
                <a:pos x="384" y="384"/>
              </a:cxn>
              <a:cxn ang="0">
                <a:pos x="144" y="384"/>
              </a:cxn>
              <a:cxn ang="0">
                <a:pos x="144" y="336"/>
              </a:cxn>
              <a:cxn ang="0">
                <a:pos x="0" y="336"/>
              </a:cxn>
              <a:cxn ang="0">
                <a:pos x="0" y="48"/>
              </a:cxn>
            </a:cxnLst>
            <a:rect l="0" t="0" r="r" b="b"/>
            <a:pathLst>
              <a:path w="384" h="384">
                <a:moveTo>
                  <a:pt x="0" y="48"/>
                </a:moveTo>
                <a:lnTo>
                  <a:pt x="144" y="48"/>
                </a:lnTo>
                <a:lnTo>
                  <a:pt x="144" y="0"/>
                </a:lnTo>
                <a:lnTo>
                  <a:pt x="384" y="0"/>
                </a:lnTo>
                <a:lnTo>
                  <a:pt x="384" y="384"/>
                </a:lnTo>
                <a:lnTo>
                  <a:pt x="144" y="384"/>
                </a:lnTo>
                <a:lnTo>
                  <a:pt x="144" y="336"/>
                </a:lnTo>
                <a:lnTo>
                  <a:pt x="0" y="336"/>
                </a:lnTo>
                <a:lnTo>
                  <a:pt x="0" y="48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71" name="Freeform 43"/>
          <p:cNvSpPr>
            <a:spLocks noChangeAspect="1"/>
          </p:cNvSpPr>
          <p:nvPr/>
        </p:nvSpPr>
        <p:spPr bwMode="auto">
          <a:xfrm>
            <a:off x="4267200" y="3351213"/>
            <a:ext cx="2516188" cy="914400"/>
          </a:xfrm>
          <a:custGeom>
            <a:avLst/>
            <a:gdLst/>
            <a:ahLst/>
            <a:cxnLst>
              <a:cxn ang="0">
                <a:pos x="3168" y="1152"/>
              </a:cxn>
              <a:cxn ang="0">
                <a:pos x="3168" y="0"/>
              </a:cxn>
              <a:cxn ang="0">
                <a:pos x="0" y="0"/>
              </a:cxn>
              <a:cxn ang="0">
                <a:pos x="0" y="1152"/>
              </a:cxn>
              <a:cxn ang="0">
                <a:pos x="384" y="1152"/>
              </a:cxn>
              <a:cxn ang="0">
                <a:pos x="384" y="672"/>
              </a:cxn>
              <a:cxn ang="0">
                <a:pos x="816" y="240"/>
              </a:cxn>
              <a:cxn ang="0">
                <a:pos x="2352" y="240"/>
              </a:cxn>
              <a:cxn ang="0">
                <a:pos x="2784" y="672"/>
              </a:cxn>
              <a:cxn ang="0">
                <a:pos x="2784" y="1152"/>
              </a:cxn>
              <a:cxn ang="0">
                <a:pos x="3168" y="1152"/>
              </a:cxn>
            </a:cxnLst>
            <a:rect l="0" t="0" r="r" b="b"/>
            <a:pathLst>
              <a:path w="3168" h="1152">
                <a:moveTo>
                  <a:pt x="3168" y="1152"/>
                </a:moveTo>
                <a:lnTo>
                  <a:pt x="3168" y="0"/>
                </a:lnTo>
                <a:lnTo>
                  <a:pt x="0" y="0"/>
                </a:lnTo>
                <a:lnTo>
                  <a:pt x="0" y="1152"/>
                </a:lnTo>
                <a:lnTo>
                  <a:pt x="384" y="1152"/>
                </a:lnTo>
                <a:lnTo>
                  <a:pt x="384" y="672"/>
                </a:lnTo>
                <a:lnTo>
                  <a:pt x="816" y="240"/>
                </a:lnTo>
                <a:lnTo>
                  <a:pt x="2352" y="240"/>
                </a:lnTo>
                <a:lnTo>
                  <a:pt x="2784" y="672"/>
                </a:lnTo>
                <a:lnTo>
                  <a:pt x="2784" y="1152"/>
                </a:lnTo>
                <a:lnTo>
                  <a:pt x="3168" y="1152"/>
                </a:lnTo>
                <a:close/>
              </a:path>
            </a:pathLst>
          </a:custGeom>
          <a:solidFill>
            <a:srgbClr val="DDDDDD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72" name="Rectangle 44"/>
          <p:cNvSpPr>
            <a:spLocks noChangeAspect="1" noChangeArrowheads="1"/>
          </p:cNvSpPr>
          <p:nvPr/>
        </p:nvSpPr>
        <p:spPr bwMode="auto">
          <a:xfrm>
            <a:off x="4267200" y="4724400"/>
            <a:ext cx="304800" cy="6858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4572000" y="4267200"/>
            <a:ext cx="228600" cy="457200"/>
            <a:chOff x="2352" y="3264"/>
            <a:chExt cx="144" cy="288"/>
          </a:xfrm>
        </p:grpSpPr>
        <p:sp>
          <p:nvSpPr>
            <p:cNvPr id="227374" name="Line 46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75" name="Line 47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376" name="Rectangle 48"/>
          <p:cNvSpPr>
            <a:spLocks noChangeArrowheads="1"/>
          </p:cNvSpPr>
          <p:nvPr/>
        </p:nvSpPr>
        <p:spPr bwMode="auto">
          <a:xfrm>
            <a:off x="3657600" y="4418013"/>
            <a:ext cx="1066800" cy="152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77" name="Rectangle 49"/>
          <p:cNvSpPr>
            <a:spLocks noChangeAspect="1" noChangeArrowheads="1"/>
          </p:cNvSpPr>
          <p:nvPr/>
        </p:nvSpPr>
        <p:spPr bwMode="auto">
          <a:xfrm>
            <a:off x="4686300" y="4418013"/>
            <a:ext cx="266700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4495800" y="4267200"/>
            <a:ext cx="381000" cy="457200"/>
            <a:chOff x="2832" y="3312"/>
            <a:chExt cx="240" cy="288"/>
          </a:xfrm>
        </p:grpSpPr>
        <p:sp>
          <p:nvSpPr>
            <p:cNvPr id="227379" name="Line 51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80" name="Line 52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81" name="Line 53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382" name="Rectangle 54"/>
          <p:cNvSpPr>
            <a:spLocks noChangeArrowheads="1"/>
          </p:cNvSpPr>
          <p:nvPr/>
        </p:nvSpPr>
        <p:spPr bwMode="auto">
          <a:xfrm flipH="1">
            <a:off x="3049588" y="4189413"/>
            <a:ext cx="609600" cy="6096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55"/>
          <p:cNvGrpSpPr>
            <a:grpSpLocks/>
          </p:cNvGrpSpPr>
          <p:nvPr/>
        </p:nvGrpSpPr>
        <p:grpSpPr bwMode="auto">
          <a:xfrm>
            <a:off x="6248400" y="4267200"/>
            <a:ext cx="228600" cy="457200"/>
            <a:chOff x="2352" y="3264"/>
            <a:chExt cx="144" cy="288"/>
          </a:xfrm>
        </p:grpSpPr>
        <p:sp>
          <p:nvSpPr>
            <p:cNvPr id="227384" name="Line 56"/>
            <p:cNvSpPr>
              <a:spLocks noChangeShapeType="1"/>
            </p:cNvSpPr>
            <p:nvPr/>
          </p:nvSpPr>
          <p:spPr bwMode="auto">
            <a:xfrm flipV="1">
              <a:off x="2352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85" name="Line 57"/>
            <p:cNvSpPr>
              <a:spLocks noChangeShapeType="1"/>
            </p:cNvSpPr>
            <p:nvPr/>
          </p:nvSpPr>
          <p:spPr bwMode="auto">
            <a:xfrm flipV="1">
              <a:off x="2448" y="3264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386" name="Rectangle 58"/>
          <p:cNvSpPr>
            <a:spLocks noChangeArrowheads="1"/>
          </p:cNvSpPr>
          <p:nvPr/>
        </p:nvSpPr>
        <p:spPr bwMode="auto">
          <a:xfrm>
            <a:off x="6324600" y="4418013"/>
            <a:ext cx="1066800" cy="152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87" name="Rectangle 59"/>
          <p:cNvSpPr>
            <a:spLocks noChangeAspect="1" noChangeArrowheads="1"/>
          </p:cNvSpPr>
          <p:nvPr/>
        </p:nvSpPr>
        <p:spPr bwMode="auto">
          <a:xfrm>
            <a:off x="6097588" y="4418013"/>
            <a:ext cx="266700" cy="15398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4876800" y="4265613"/>
            <a:ext cx="1298575" cy="458787"/>
            <a:chOff x="3072" y="2495"/>
            <a:chExt cx="818" cy="289"/>
          </a:xfrm>
        </p:grpSpPr>
        <p:sp>
          <p:nvSpPr>
            <p:cNvPr id="227389" name="Rectangle 61"/>
            <p:cNvSpPr>
              <a:spLocks noChangeAspect="1" noChangeArrowheads="1"/>
            </p:cNvSpPr>
            <p:nvPr/>
          </p:nvSpPr>
          <p:spPr bwMode="auto">
            <a:xfrm>
              <a:off x="3600" y="2495"/>
              <a:ext cx="290" cy="2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0" name="Rectangle 62"/>
            <p:cNvSpPr>
              <a:spLocks noChangeAspect="1" noChangeArrowheads="1"/>
            </p:cNvSpPr>
            <p:nvPr/>
          </p:nvSpPr>
          <p:spPr bwMode="auto">
            <a:xfrm>
              <a:off x="3072" y="2495"/>
              <a:ext cx="288" cy="2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1" name="Freeform 63"/>
            <p:cNvSpPr>
              <a:spLocks/>
            </p:cNvSpPr>
            <p:nvPr/>
          </p:nvSpPr>
          <p:spPr bwMode="auto">
            <a:xfrm flipH="1">
              <a:off x="3600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2" name="Freeform 64"/>
            <p:cNvSpPr>
              <a:spLocks/>
            </p:cNvSpPr>
            <p:nvPr/>
          </p:nvSpPr>
          <p:spPr bwMode="auto">
            <a:xfrm flipH="1">
              <a:off x="3072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3" name="Freeform 65"/>
            <p:cNvSpPr>
              <a:spLocks/>
            </p:cNvSpPr>
            <p:nvPr/>
          </p:nvSpPr>
          <p:spPr bwMode="auto">
            <a:xfrm>
              <a:off x="3264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4" name="Freeform 66"/>
            <p:cNvSpPr>
              <a:spLocks/>
            </p:cNvSpPr>
            <p:nvPr/>
          </p:nvSpPr>
          <p:spPr bwMode="auto">
            <a:xfrm>
              <a:off x="3792" y="2592"/>
              <a:ext cx="96" cy="96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48"/>
                </a:cxn>
                <a:cxn ang="0">
                  <a:pos x="96" y="96"/>
                </a:cxn>
                <a:cxn ang="0">
                  <a:pos x="96" y="0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48"/>
                  </a:lnTo>
                  <a:lnTo>
                    <a:pt x="96" y="96"/>
                  </a:lnTo>
                  <a:lnTo>
                    <a:pt x="96" y="0"/>
                  </a:lnTo>
                  <a:close/>
                </a:path>
              </a:pathLst>
            </a:custGeom>
            <a:gradFill rotWithShape="0">
              <a:gsLst>
                <a:gs pos="0">
                  <a:srgbClr val="808080">
                    <a:gamma/>
                    <a:tint val="30196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7"/>
          <p:cNvGrpSpPr>
            <a:grpSpLocks/>
          </p:cNvGrpSpPr>
          <p:nvPr/>
        </p:nvGrpSpPr>
        <p:grpSpPr bwMode="auto">
          <a:xfrm>
            <a:off x="6172200" y="4267200"/>
            <a:ext cx="381000" cy="457200"/>
            <a:chOff x="2832" y="3312"/>
            <a:chExt cx="240" cy="288"/>
          </a:xfrm>
        </p:grpSpPr>
        <p:sp>
          <p:nvSpPr>
            <p:cNvPr id="227396" name="Line 68"/>
            <p:cNvSpPr>
              <a:spLocks noChangeShapeType="1"/>
            </p:cNvSpPr>
            <p:nvPr/>
          </p:nvSpPr>
          <p:spPr bwMode="auto">
            <a:xfrm>
              <a:off x="2832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7" name="Line 69"/>
            <p:cNvSpPr>
              <a:spLocks noChangeShapeType="1"/>
            </p:cNvSpPr>
            <p:nvPr/>
          </p:nvSpPr>
          <p:spPr bwMode="auto">
            <a:xfrm>
              <a:off x="2928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98" name="Line 70"/>
            <p:cNvSpPr>
              <a:spLocks noChangeShapeType="1"/>
            </p:cNvSpPr>
            <p:nvPr/>
          </p:nvSpPr>
          <p:spPr bwMode="auto">
            <a:xfrm>
              <a:off x="3024" y="3312"/>
              <a:ext cx="48" cy="28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414" name="Text Box 86"/>
          <p:cNvSpPr txBox="1">
            <a:spLocks noChangeArrowheads="1"/>
          </p:cNvSpPr>
          <p:nvPr/>
        </p:nvSpPr>
        <p:spPr bwMode="auto">
          <a:xfrm>
            <a:off x="3810000" y="1054100"/>
            <a:ext cx="3429000" cy="115570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By varying the current to either solenoid, the amount of spool movement can be varied and hence the amount of flow through the valve can be controlled.</a:t>
            </a:r>
          </a:p>
        </p:txBody>
      </p:sp>
      <p:grpSp>
        <p:nvGrpSpPr>
          <p:cNvPr id="7" name="Group 87"/>
          <p:cNvGrpSpPr>
            <a:grpSpLocks/>
          </p:cNvGrpSpPr>
          <p:nvPr/>
        </p:nvGrpSpPr>
        <p:grpSpPr bwMode="auto">
          <a:xfrm>
            <a:off x="1066800" y="914400"/>
            <a:ext cx="152400" cy="457200"/>
            <a:chOff x="672" y="240"/>
            <a:chExt cx="96" cy="432"/>
          </a:xfrm>
        </p:grpSpPr>
        <p:sp>
          <p:nvSpPr>
            <p:cNvPr id="227416" name="Line 88"/>
            <p:cNvSpPr>
              <a:spLocks noChangeShapeType="1"/>
            </p:cNvSpPr>
            <p:nvPr/>
          </p:nvSpPr>
          <p:spPr bwMode="auto">
            <a:xfrm>
              <a:off x="768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17" name="Line 89"/>
            <p:cNvSpPr>
              <a:spLocks noChangeShapeType="1"/>
            </p:cNvSpPr>
            <p:nvPr/>
          </p:nvSpPr>
          <p:spPr bwMode="auto">
            <a:xfrm>
              <a:off x="672" y="240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418" name="Line 90"/>
          <p:cNvSpPr>
            <a:spLocks noChangeShapeType="1"/>
          </p:cNvSpPr>
          <p:nvPr/>
        </p:nvSpPr>
        <p:spPr bwMode="auto">
          <a:xfrm>
            <a:off x="1219200" y="2133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419" name="Line 91"/>
          <p:cNvSpPr>
            <a:spLocks noChangeShapeType="1"/>
          </p:cNvSpPr>
          <p:nvPr/>
        </p:nvSpPr>
        <p:spPr bwMode="auto">
          <a:xfrm flipV="1">
            <a:off x="1066800" y="19050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420" name="AutoShape 92"/>
          <p:cNvSpPr>
            <a:spLocks noChangeArrowheads="1"/>
          </p:cNvSpPr>
          <p:nvPr/>
        </p:nvSpPr>
        <p:spPr bwMode="auto">
          <a:xfrm>
            <a:off x="762000" y="1371600"/>
            <a:ext cx="762000" cy="762000"/>
          </a:xfrm>
          <a:prstGeom prst="bevel">
            <a:avLst>
              <a:gd name="adj" fmla="val 8125"/>
            </a:avLst>
          </a:prstGeom>
          <a:solidFill>
            <a:schemeClr val="folHlink"/>
          </a:solidFill>
          <a:ln w="12700">
            <a:noFill/>
            <a:miter lim="800000"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421" name="Oval 93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422" name="Line 94"/>
          <p:cNvSpPr>
            <a:spLocks noChangeShapeType="1"/>
          </p:cNvSpPr>
          <p:nvPr/>
        </p:nvSpPr>
        <p:spPr bwMode="auto">
          <a:xfrm>
            <a:off x="1143000" y="1600200"/>
            <a:ext cx="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423" name="Oval 95"/>
          <p:cNvSpPr>
            <a:spLocks noChangeArrowheads="1"/>
          </p:cNvSpPr>
          <p:nvPr/>
        </p:nvSpPr>
        <p:spPr bwMode="auto">
          <a:xfrm>
            <a:off x="990600" y="1600200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Slide Number Placeholder 8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500034" y="571480"/>
            <a:ext cx="13573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Input Current</a:t>
            </a:r>
          </a:p>
        </p:txBody>
      </p:sp>
    </p:spTree>
    <p:extLst>
      <p:ext uri="{BB962C8B-B14F-4D97-AF65-F5344CB8AC3E}">
        <p14:creationId xmlns:p14="http://schemas.microsoft.com/office/powerpoint/2010/main" val="220141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864291"/>
            <a:ext cx="6781800" cy="990600"/>
          </a:xfrm>
        </p:spPr>
        <p:txBody>
          <a:bodyPr/>
          <a:lstStyle/>
          <a:p>
            <a:pPr algn="ctr"/>
            <a:r>
              <a:rPr lang="en-US" sz="2000" dirty="0" smtClean="0">
                <a:latin typeface="Arial" pitchFamily="34" charset="0"/>
                <a:cs typeface="Arial" pitchFamily="34" charset="0"/>
              </a:rPr>
              <a:t>Pressure drop in proportional directional valve.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2514600"/>
          </a:xfrm>
        </p:spPr>
        <p:txBody>
          <a:bodyPr/>
          <a:lstStyle/>
          <a:p>
            <a:r>
              <a:rPr lang="en-US" sz="2400" dirty="0" smtClean="0"/>
              <a:t>All proportional directional valves which have been described up until now only represent throttle valve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0"/>
            <a:ext cx="5486400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86000"/>
            <a:ext cx="2667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1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10200"/>
            <a:ext cx="6858000" cy="609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Characteristic throttle of a proportional  directional valve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" b="2530"/>
          <a:stretch>
            <a:fillRect/>
          </a:stretch>
        </p:blipFill>
        <p:spPr>
          <a:xfrm>
            <a:off x="685800" y="457200"/>
            <a:ext cx="7772400" cy="4953000"/>
          </a:xfrm>
        </p:spPr>
      </p:pic>
    </p:spTree>
    <p:extLst>
      <p:ext uri="{BB962C8B-B14F-4D97-AF65-F5344CB8AC3E}">
        <p14:creationId xmlns:p14="http://schemas.microsoft.com/office/powerpoint/2010/main" val="18535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2803" y="5562600"/>
            <a:ext cx="4191000" cy="457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latin typeface="Arial" pitchFamily="34" charset="0"/>
                <a:cs typeface="Arial" pitchFamily="34" charset="0"/>
              </a:rPr>
              <a:t>Meter – in pressure compensator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524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295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480066"/>
            <a:ext cx="403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pressure compensator ensures the pressure drop of the throttle edge at the proportional directional  valve  is maintained constant . In this way load pressure functions and changes in pump pressure are compensated , this also means that the flow cannot be increased by the increasing the pump  pressure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143000"/>
            <a:ext cx="3657600" cy="4343400"/>
          </a:xfrm>
        </p:spPr>
      </p:pic>
    </p:spTree>
    <p:extLst>
      <p:ext uri="{BB962C8B-B14F-4D97-AF65-F5344CB8AC3E}">
        <p14:creationId xmlns:p14="http://schemas.microsoft.com/office/powerpoint/2010/main" val="173992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618" name="Group 34"/>
          <p:cNvGrpSpPr>
            <a:grpSpLocks/>
          </p:cNvGrpSpPr>
          <p:nvPr/>
        </p:nvGrpSpPr>
        <p:grpSpPr bwMode="auto">
          <a:xfrm>
            <a:off x="1660525" y="1447801"/>
            <a:ext cx="5578475" cy="616509"/>
            <a:chOff x="1152" y="1275"/>
            <a:chExt cx="3408" cy="419"/>
          </a:xfrm>
        </p:grpSpPr>
        <p:grpSp>
          <p:nvGrpSpPr>
            <p:cNvPr id="67587" name="Group 3"/>
            <p:cNvGrpSpPr>
              <a:grpSpLocks/>
            </p:cNvGrpSpPr>
            <p:nvPr/>
          </p:nvGrpSpPr>
          <p:grpSpPr bwMode="auto">
            <a:xfrm>
              <a:off x="1152" y="1275"/>
              <a:ext cx="480" cy="419"/>
              <a:chOff x="1110" y="2656"/>
              <a:chExt cx="1549" cy="1351"/>
            </a:xfrm>
          </p:grpSpPr>
          <p:sp>
            <p:nvSpPr>
              <p:cNvPr id="6758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58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59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7595" name="Line 11"/>
            <p:cNvSpPr>
              <a:spLocks noChangeShapeType="1"/>
            </p:cNvSpPr>
            <p:nvPr/>
          </p:nvSpPr>
          <p:spPr bwMode="auto">
            <a:xfrm>
              <a:off x="1536" y="1659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596" name="Text Box 12"/>
            <p:cNvSpPr txBox="1">
              <a:spLocks noChangeArrowheads="1"/>
            </p:cNvSpPr>
            <p:nvPr/>
          </p:nvSpPr>
          <p:spPr bwMode="auto">
            <a:xfrm>
              <a:off x="2160" y="1323"/>
              <a:ext cx="113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 dirty="0" smtClean="0">
                  <a:solidFill>
                    <a:schemeClr val="tx2"/>
                  </a:solidFill>
                </a:rPr>
                <a:t>Introduction</a:t>
              </a:r>
              <a:endParaRPr lang="en-US" sz="2400" b="0" dirty="0">
                <a:solidFill>
                  <a:schemeClr val="tx2"/>
                </a:solidFill>
              </a:endParaRPr>
            </a:p>
          </p:txBody>
        </p:sp>
        <p:sp>
          <p:nvSpPr>
            <p:cNvPr id="67597" name="Text Box 13"/>
            <p:cNvSpPr txBox="1">
              <a:spLocks noChangeArrowheads="1"/>
            </p:cNvSpPr>
            <p:nvPr/>
          </p:nvSpPr>
          <p:spPr bwMode="gray">
            <a:xfrm>
              <a:off x="1279" y="1337"/>
              <a:ext cx="218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 smtClean="0">
                  <a:solidFill>
                    <a:schemeClr val="bg1"/>
                  </a:solidFill>
                </a:rPr>
                <a:t>1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619" name="Group 35"/>
          <p:cNvGrpSpPr>
            <a:grpSpLocks/>
          </p:cNvGrpSpPr>
          <p:nvPr/>
        </p:nvGrpSpPr>
        <p:grpSpPr bwMode="auto">
          <a:xfrm>
            <a:off x="1601596" y="2634469"/>
            <a:ext cx="5625944" cy="838201"/>
            <a:chOff x="1123" y="1851"/>
            <a:chExt cx="3437" cy="419"/>
          </a:xfrm>
        </p:grpSpPr>
        <p:grpSp>
          <p:nvGrpSpPr>
            <p:cNvPr id="67591" name="Group 7"/>
            <p:cNvGrpSpPr>
              <a:grpSpLocks/>
            </p:cNvGrpSpPr>
            <p:nvPr/>
          </p:nvGrpSpPr>
          <p:grpSpPr bwMode="auto">
            <a:xfrm>
              <a:off x="1123" y="1851"/>
              <a:ext cx="510" cy="419"/>
              <a:chOff x="3078" y="2656"/>
              <a:chExt cx="1645" cy="1351"/>
            </a:xfrm>
          </p:grpSpPr>
          <p:sp>
            <p:nvSpPr>
              <p:cNvPr id="67592" name="AutoShape 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593" name="AutoShape 9"/>
              <p:cNvSpPr>
                <a:spLocks noChangeArrowheads="1"/>
              </p:cNvSpPr>
              <p:nvPr/>
            </p:nvSpPr>
            <p:spPr bwMode="gray">
              <a:xfrm>
                <a:off x="3078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594" name="AutoShape 10"/>
              <p:cNvSpPr>
                <a:spLocks noChangeArrowheads="1"/>
              </p:cNvSpPr>
              <p:nvPr/>
            </p:nvSpPr>
            <p:spPr bwMode="gray">
              <a:xfrm>
                <a:off x="3174" y="2766"/>
                <a:ext cx="1440" cy="104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7598" name="Line 14"/>
            <p:cNvSpPr>
              <a:spLocks noChangeShapeType="1"/>
            </p:cNvSpPr>
            <p:nvPr/>
          </p:nvSpPr>
          <p:spPr bwMode="auto">
            <a:xfrm>
              <a:off x="1536" y="2235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599" name="Text Box 15"/>
            <p:cNvSpPr txBox="1">
              <a:spLocks noChangeArrowheads="1"/>
            </p:cNvSpPr>
            <p:nvPr/>
          </p:nvSpPr>
          <p:spPr bwMode="auto">
            <a:xfrm>
              <a:off x="2160" y="1899"/>
              <a:ext cx="145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 dirty="0" smtClean="0">
                  <a:solidFill>
                    <a:schemeClr val="tx2"/>
                  </a:solidFill>
                </a:rPr>
                <a:t>Aim of the work</a:t>
              </a:r>
              <a:endParaRPr lang="en-US" sz="2400" b="0" dirty="0">
                <a:solidFill>
                  <a:schemeClr val="tx2"/>
                </a:solidFill>
              </a:endParaRPr>
            </a:p>
          </p:txBody>
        </p:sp>
        <p:sp>
          <p:nvSpPr>
            <p:cNvPr id="67600" name="Text Box 16"/>
            <p:cNvSpPr txBox="1">
              <a:spLocks noChangeArrowheads="1"/>
            </p:cNvSpPr>
            <p:nvPr/>
          </p:nvSpPr>
          <p:spPr bwMode="gray">
            <a:xfrm>
              <a:off x="1276" y="191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67620" name="Group 36"/>
          <p:cNvGrpSpPr>
            <a:grpSpLocks/>
          </p:cNvGrpSpPr>
          <p:nvPr/>
        </p:nvGrpSpPr>
        <p:grpSpPr bwMode="auto">
          <a:xfrm>
            <a:off x="1649413" y="3830638"/>
            <a:ext cx="5589588" cy="665162"/>
            <a:chOff x="1039" y="2413"/>
            <a:chExt cx="3521" cy="419"/>
          </a:xfrm>
        </p:grpSpPr>
        <p:grpSp>
          <p:nvGrpSpPr>
            <p:cNvPr id="67601" name="Group 17"/>
            <p:cNvGrpSpPr>
              <a:grpSpLocks/>
            </p:cNvGrpSpPr>
            <p:nvPr/>
          </p:nvGrpSpPr>
          <p:grpSpPr bwMode="auto">
            <a:xfrm>
              <a:off x="1039" y="2413"/>
              <a:ext cx="467" cy="419"/>
              <a:chOff x="745" y="2656"/>
              <a:chExt cx="1508" cy="1351"/>
            </a:xfrm>
          </p:grpSpPr>
          <p:sp>
            <p:nvSpPr>
              <p:cNvPr id="67602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923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603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119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604" name="AutoShape 20"/>
              <p:cNvSpPr>
                <a:spLocks noChangeArrowheads="1"/>
              </p:cNvSpPr>
              <p:nvPr/>
            </p:nvSpPr>
            <p:spPr bwMode="gray">
              <a:xfrm>
                <a:off x="745" y="2736"/>
                <a:ext cx="1508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7609" name="Line 25"/>
            <p:cNvSpPr>
              <a:spLocks noChangeShapeType="1"/>
            </p:cNvSpPr>
            <p:nvPr/>
          </p:nvSpPr>
          <p:spPr bwMode="auto">
            <a:xfrm>
              <a:off x="1536" y="2797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610" name="Text Box 26"/>
            <p:cNvSpPr txBox="1">
              <a:spLocks noChangeArrowheads="1"/>
            </p:cNvSpPr>
            <p:nvPr/>
          </p:nvSpPr>
          <p:spPr bwMode="auto">
            <a:xfrm>
              <a:off x="2160" y="2461"/>
              <a:ext cx="169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 dirty="0" smtClean="0">
                  <a:solidFill>
                    <a:schemeClr val="tx2"/>
                  </a:solidFill>
                </a:rPr>
                <a:t>Study procedures </a:t>
              </a:r>
              <a:endParaRPr lang="en-US" sz="2400" b="0" dirty="0">
                <a:solidFill>
                  <a:schemeClr val="tx2"/>
                </a:solidFill>
              </a:endParaRPr>
            </a:p>
          </p:txBody>
        </p:sp>
        <p:sp>
          <p:nvSpPr>
            <p:cNvPr id="67611" name="Text Box 27"/>
            <p:cNvSpPr txBox="1">
              <a:spLocks noChangeArrowheads="1"/>
            </p:cNvSpPr>
            <p:nvPr/>
          </p:nvSpPr>
          <p:spPr bwMode="gray">
            <a:xfrm>
              <a:off x="1104" y="2461"/>
              <a:ext cx="33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67615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486400"/>
            <a:ext cx="4648200" cy="53340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latin typeface="Arial" pitchFamily="34" charset="0"/>
                <a:cs typeface="Arial" pitchFamily="34" charset="0"/>
              </a:rPr>
              <a:t>Pressure compensator section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685799"/>
            <a:ext cx="4876800" cy="4724401"/>
          </a:xfrm>
        </p:spPr>
      </p:pic>
    </p:spTree>
    <p:extLst>
      <p:ext uri="{BB962C8B-B14F-4D97-AF65-F5344CB8AC3E}">
        <p14:creationId xmlns:p14="http://schemas.microsoft.com/office/powerpoint/2010/main" val="89427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206" y="5334000"/>
            <a:ext cx="8534400" cy="609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Flow resolution of prop. directional valve with pressure compensator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947" y="685800"/>
            <a:ext cx="6669905" cy="4648200"/>
          </a:xfrm>
        </p:spPr>
      </p:pic>
    </p:spTree>
    <p:extLst>
      <p:ext uri="{BB962C8B-B14F-4D97-AF65-F5344CB8AC3E}">
        <p14:creationId xmlns:p14="http://schemas.microsoft.com/office/powerpoint/2010/main" val="272416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124200"/>
            <a:ext cx="7543800" cy="1066800"/>
          </a:xfrm>
        </p:spPr>
        <p:txBody>
          <a:bodyPr/>
          <a:lstStyle/>
          <a:p>
            <a:r>
              <a:rPr lang="en-US" dirty="0" smtClean="0"/>
              <a:t>Aim of the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61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762000"/>
            <a:ext cx="8382000" cy="4419600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3200" dirty="0" smtClean="0"/>
              <a:t>- </a:t>
            </a:r>
            <a:r>
              <a:rPr lang="en-US" sz="2800" dirty="0" smtClean="0"/>
              <a:t>Investigation </a:t>
            </a:r>
            <a:r>
              <a:rPr lang="en-US" sz="2800" dirty="0"/>
              <a:t>theoretically and experimentally </a:t>
            </a:r>
            <a:r>
              <a:rPr lang="en-US" sz="2800" dirty="0" smtClean="0"/>
              <a:t>the </a:t>
            </a:r>
            <a:r>
              <a:rPr lang="en-US" sz="2800" dirty="0"/>
              <a:t>static </a:t>
            </a:r>
            <a:r>
              <a:rPr lang="en-US" sz="2800" dirty="0" smtClean="0"/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800" dirty="0" smtClean="0"/>
              <a:t>   and </a:t>
            </a:r>
            <a:r>
              <a:rPr lang="en-US" sz="2800" dirty="0"/>
              <a:t>dynamic performance of the </a:t>
            </a:r>
            <a:r>
              <a:rPr lang="en-US" sz="2800" dirty="0" smtClean="0"/>
              <a:t>proportional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800" dirty="0"/>
              <a:t> </a:t>
            </a:r>
            <a:r>
              <a:rPr lang="en-US" sz="2800" dirty="0" smtClean="0"/>
              <a:t>  directional </a:t>
            </a:r>
            <a:r>
              <a:rPr lang="en-US" sz="2800" dirty="0"/>
              <a:t>control </a:t>
            </a:r>
            <a:r>
              <a:rPr lang="en-US" sz="2800" dirty="0" smtClean="0"/>
              <a:t>valve. </a:t>
            </a:r>
            <a:endParaRPr lang="en-US" sz="2800" dirty="0"/>
          </a:p>
          <a:p>
            <a:pPr>
              <a:lnSpc>
                <a:spcPct val="80000"/>
              </a:lnSpc>
              <a:buFontTx/>
              <a:buChar char="-"/>
            </a:pPr>
            <a:endParaRPr lang="en-US" sz="2800" dirty="0" smtClean="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800" dirty="0" smtClean="0"/>
              <a:t>Evaluate the </a:t>
            </a:r>
            <a:r>
              <a:rPr lang="en-US" sz="2800" dirty="0"/>
              <a:t>performance of proportional directional control valve in combination with series pressure compensator valve, then study the </a:t>
            </a:r>
            <a:r>
              <a:rPr lang="en-US" sz="2800" dirty="0" smtClean="0"/>
              <a:t>possibility of </a:t>
            </a:r>
            <a:r>
              <a:rPr lang="en-US" sz="2800" dirty="0"/>
              <a:t>the application in opened and closed loop systems</a:t>
            </a:r>
            <a:r>
              <a:rPr lang="en-US" sz="3200" dirty="0" smtClean="0"/>
              <a:t>.   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5C86F-30BB-4055-A12A-757DEB69BFE0}" type="slidenum">
              <a:rPr kumimoji="0" lang="ar-EG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9" name="AutoShape 100"/>
          <p:cNvSpPr>
            <a:spLocks noChangeArrowheads="1"/>
          </p:cNvSpPr>
          <p:nvPr/>
        </p:nvSpPr>
        <p:spPr bwMode="auto">
          <a:xfrm>
            <a:off x="5724525" y="2349500"/>
            <a:ext cx="2089150" cy="4318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en-US" dirty="0">
                <a:solidFill>
                  <a:schemeClr val="bg1"/>
                </a:solidFill>
              </a:rPr>
              <a:t>Experimental work</a:t>
            </a:r>
          </a:p>
        </p:txBody>
      </p:sp>
      <p:sp>
        <p:nvSpPr>
          <p:cNvPr id="10" name="AutoShape 106"/>
          <p:cNvSpPr>
            <a:spLocks noChangeArrowheads="1"/>
          </p:cNvSpPr>
          <p:nvPr/>
        </p:nvSpPr>
        <p:spPr bwMode="auto">
          <a:xfrm>
            <a:off x="928686" y="5572148"/>
            <a:ext cx="2643182" cy="92868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en-US" sz="1600" dirty="0" smtClean="0">
                <a:solidFill>
                  <a:schemeClr val="bg1"/>
                </a:solidFill>
              </a:rPr>
              <a:t>Case Study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AutoShape 108"/>
          <p:cNvSpPr>
            <a:spLocks noChangeArrowheads="1"/>
          </p:cNvSpPr>
          <p:nvPr/>
        </p:nvSpPr>
        <p:spPr bwMode="auto">
          <a:xfrm>
            <a:off x="1258888" y="2349500"/>
            <a:ext cx="2159000" cy="4318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en-US" dirty="0">
                <a:solidFill>
                  <a:schemeClr val="bg1"/>
                </a:solidFill>
              </a:rPr>
              <a:t>Theoretical work</a:t>
            </a:r>
          </a:p>
        </p:txBody>
      </p:sp>
      <p:sp>
        <p:nvSpPr>
          <p:cNvPr id="12" name="AutoShape 130"/>
          <p:cNvSpPr>
            <a:spLocks noChangeArrowheads="1"/>
          </p:cNvSpPr>
          <p:nvPr/>
        </p:nvSpPr>
        <p:spPr bwMode="auto">
          <a:xfrm>
            <a:off x="267860" y="3069430"/>
            <a:ext cx="4036247" cy="1253332"/>
          </a:xfrm>
          <a:prstGeom prst="roundRect">
            <a:avLst>
              <a:gd name="adj" fmla="val 15565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Modeling and Simulation EHPDV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analysis of  the Transient and Steady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State Characteristics with pressure 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compensator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</p:txBody>
      </p:sp>
      <p:sp>
        <p:nvSpPr>
          <p:cNvPr id="13" name="Line 154"/>
          <p:cNvSpPr>
            <a:spLocks noChangeShapeType="1"/>
          </p:cNvSpPr>
          <p:nvPr/>
        </p:nvSpPr>
        <p:spPr bwMode="auto">
          <a:xfrm>
            <a:off x="2268538" y="2781300"/>
            <a:ext cx="0" cy="503238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62"/>
          <p:cNvSpPr>
            <a:spLocks noChangeShapeType="1"/>
          </p:cNvSpPr>
          <p:nvPr/>
        </p:nvSpPr>
        <p:spPr bwMode="auto">
          <a:xfrm>
            <a:off x="2268538" y="4143375"/>
            <a:ext cx="0" cy="358775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AutoShape 164"/>
          <p:cNvSpPr>
            <a:spLocks noChangeArrowheads="1"/>
          </p:cNvSpPr>
          <p:nvPr/>
        </p:nvSpPr>
        <p:spPr bwMode="auto">
          <a:xfrm>
            <a:off x="3214678" y="4857760"/>
            <a:ext cx="2643206" cy="64294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endParaRPr lang="en-US" dirty="0"/>
          </a:p>
          <a:p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Comparison and Analysis of 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 and Model Validation</a:t>
            </a:r>
            <a:endParaRPr lang="en-US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/>
            <a:r>
              <a:rPr lang="en-US" dirty="0"/>
              <a:t>  </a:t>
            </a:r>
          </a:p>
        </p:txBody>
      </p:sp>
      <p:sp>
        <p:nvSpPr>
          <p:cNvPr id="16" name="Line 165"/>
          <p:cNvSpPr>
            <a:spLocks noChangeShapeType="1"/>
          </p:cNvSpPr>
          <p:nvPr/>
        </p:nvSpPr>
        <p:spPr bwMode="auto">
          <a:xfrm>
            <a:off x="6732588" y="2781300"/>
            <a:ext cx="0" cy="503238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AutoShape 174"/>
          <p:cNvSpPr>
            <a:spLocks noChangeArrowheads="1"/>
          </p:cNvSpPr>
          <p:nvPr/>
        </p:nvSpPr>
        <p:spPr bwMode="auto">
          <a:xfrm>
            <a:off x="5357818" y="3286124"/>
            <a:ext cx="2786082" cy="85725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Measurement of the Transient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and Steady</a:t>
            </a:r>
          </a:p>
          <a:p>
            <a:pPr algn="ctr" rtl="1"/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State Characteristics</a:t>
            </a:r>
          </a:p>
        </p:txBody>
      </p:sp>
      <p:sp>
        <p:nvSpPr>
          <p:cNvPr id="18" name="Line 177"/>
          <p:cNvSpPr>
            <a:spLocks noChangeShapeType="1"/>
          </p:cNvSpPr>
          <p:nvPr/>
        </p:nvSpPr>
        <p:spPr bwMode="auto">
          <a:xfrm flipH="1">
            <a:off x="6732588" y="2000241"/>
            <a:ext cx="0" cy="36000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78"/>
          <p:cNvSpPr>
            <a:spLocks noChangeShapeType="1"/>
          </p:cNvSpPr>
          <p:nvPr/>
        </p:nvSpPr>
        <p:spPr bwMode="auto">
          <a:xfrm>
            <a:off x="2268538" y="2000240"/>
            <a:ext cx="4464050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0" name="Straight Connector 19"/>
          <p:cNvCxnSpPr>
            <a:cxnSpLocks noChangeShapeType="1"/>
            <a:stCxn id="14" idx="1"/>
          </p:cNvCxnSpPr>
          <p:nvPr/>
        </p:nvCxnSpPr>
        <p:spPr bwMode="auto">
          <a:xfrm rot="5400000" flipH="1" flipV="1">
            <a:off x="4526757" y="2242344"/>
            <a:ext cx="1587" cy="4518025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 rot="16200000" flipH="1">
            <a:off x="6572250" y="4286251"/>
            <a:ext cx="428625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Line 179"/>
          <p:cNvSpPr>
            <a:spLocks noChangeShapeType="1"/>
          </p:cNvSpPr>
          <p:nvPr/>
        </p:nvSpPr>
        <p:spPr bwMode="auto">
          <a:xfrm>
            <a:off x="4500563" y="4500563"/>
            <a:ext cx="0" cy="360362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3" name="Straight Arrow Connector 22"/>
          <p:cNvCxnSpPr>
            <a:cxnSpLocks noChangeShapeType="1"/>
            <a:stCxn id="14" idx="1"/>
            <a:endCxn id="10" idx="0"/>
          </p:cNvCxnSpPr>
          <p:nvPr/>
        </p:nvCxnSpPr>
        <p:spPr bwMode="auto">
          <a:xfrm rot="16200000" flipH="1" flipV="1">
            <a:off x="1724409" y="5028018"/>
            <a:ext cx="1069998" cy="182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rot="5400000">
            <a:off x="4144166" y="1499380"/>
            <a:ext cx="1000132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Rounded Rectangle 24"/>
          <p:cNvSpPr/>
          <p:nvPr/>
        </p:nvSpPr>
        <p:spPr bwMode="auto">
          <a:xfrm>
            <a:off x="2571736" y="1000108"/>
            <a:ext cx="4286280" cy="785818"/>
          </a:xfrm>
          <a:prstGeom prst="round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43174" y="1000108"/>
            <a:ext cx="42148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Research Work Layout</a:t>
            </a:r>
          </a:p>
          <a:p>
            <a:endParaRPr lang="en-US" dirty="0"/>
          </a:p>
        </p:txBody>
      </p:sp>
      <p:sp>
        <p:nvSpPr>
          <p:cNvPr id="27" name="Line 177"/>
          <p:cNvSpPr>
            <a:spLocks noChangeShapeType="1"/>
          </p:cNvSpPr>
          <p:nvPr/>
        </p:nvSpPr>
        <p:spPr bwMode="auto">
          <a:xfrm flipH="1">
            <a:off x="2285984" y="2000240"/>
            <a:ext cx="0" cy="36000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4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Theoretical work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9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4" b="15864"/>
          <a:stretch>
            <a:fillRect/>
          </a:stretch>
        </p:blipFill>
        <p:spPr>
          <a:xfrm>
            <a:off x="304800" y="990600"/>
            <a:ext cx="8536405" cy="3276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953000"/>
            <a:ext cx="8382000" cy="110966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Simulation modeling of proportional directional valve with series pressure compensator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2398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3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Arial" pitchFamily="34" charset="0"/>
                <a:cs typeface="Arial" pitchFamily="34" charset="0"/>
              </a:rPr>
              <a:t>       Proportional valve </a:t>
            </a:r>
            <a:endParaRPr lang="ar-EG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6934200" cy="3886200"/>
          </a:xfrm>
        </p:spPr>
      </p:pic>
    </p:spTree>
    <p:extLst>
      <p:ext uri="{BB962C8B-B14F-4D97-AF65-F5344CB8AC3E}">
        <p14:creationId xmlns:p14="http://schemas.microsoft.com/office/powerpoint/2010/main" val="323401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       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pressure compensator </a:t>
            </a:r>
            <a:endParaRPr lang="ar-EG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723" y="685800"/>
            <a:ext cx="6490354" cy="3962400"/>
          </a:xfrm>
        </p:spPr>
      </p:pic>
    </p:spTree>
    <p:extLst>
      <p:ext uri="{BB962C8B-B14F-4D97-AF65-F5344CB8AC3E}">
        <p14:creationId xmlns:p14="http://schemas.microsoft.com/office/powerpoint/2010/main" val="408865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00400"/>
            <a:ext cx="7543800" cy="12192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76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07593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WordArt 3"/>
          <p:cNvSpPr>
            <a:spLocks noChangeArrowheads="1" noChangeShapeType="1" noTextEdit="1"/>
          </p:cNvSpPr>
          <p:nvPr/>
        </p:nvSpPr>
        <p:spPr bwMode="gray">
          <a:xfrm>
            <a:off x="1905000" y="3657600"/>
            <a:ext cx="5715000" cy="857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54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tx1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C0C0C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Thank You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642910" y="571480"/>
            <a:ext cx="7929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There </a:t>
            </a:r>
            <a:r>
              <a:rPr lang="en-US" sz="2400" dirty="0"/>
              <a:t>are large variety of  industries and applications that involves hydraulic parts, such as; loaders, trucks, vehicles, robotics, etc</a:t>
            </a:r>
            <a:r>
              <a:rPr lang="en-US" sz="2400" dirty="0" smtClean="0"/>
              <a:t>…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0244" name="Picture 7" descr="BULLDOZ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8162" y="2514600"/>
            <a:ext cx="2128838" cy="1012825"/>
          </a:xfrm>
          <a:noFill/>
        </p:spPr>
      </p:pic>
      <p:pic>
        <p:nvPicPr>
          <p:cNvPr id="10245" name="Picture 28" descr="FORKLIFT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21551" y="4572000"/>
            <a:ext cx="2944813" cy="1120775"/>
          </a:xfrm>
          <a:noFill/>
        </p:spPr>
      </p:pic>
      <p:pic>
        <p:nvPicPr>
          <p:cNvPr id="10247" name="Picture 34" descr="DUMPTRUK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6400800" y="4594225"/>
            <a:ext cx="2789237" cy="1120775"/>
          </a:xfrm>
          <a:noFill/>
        </p:spPr>
      </p:pic>
      <p:pic>
        <p:nvPicPr>
          <p:cNvPr id="10241" name="Picture 1" descr="C:\Documents and Settings\mohamed\My Documents\Downloads\0,0,143,19476,550,584,e54571f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2261260"/>
            <a:ext cx="1570709" cy="1667806"/>
          </a:xfrm>
          <a:prstGeom prst="rect">
            <a:avLst/>
          </a:prstGeom>
          <a:noFill/>
        </p:spPr>
      </p:pic>
      <p:pic>
        <p:nvPicPr>
          <p:cNvPr id="2" name="Picture 2" descr="C:\Documents and Settings\mohamed\My Documents\Downloads\robo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2743200"/>
            <a:ext cx="2971800" cy="222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939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838200" y="1066800"/>
            <a:ext cx="74676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Conversion from mechanical to the electronic control has contributed to great advance in the technology of these industries which is depending primarily on the fluid power. </a:t>
            </a:r>
          </a:p>
          <a:p>
            <a:pPr algn="just"/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Proportional valve is the most important application of electronic control equipments. </a:t>
            </a:r>
          </a:p>
          <a:p>
            <a:pPr algn="just"/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Proportional valve controls 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electronically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(pressure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flow and direction).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2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643174" y="500042"/>
            <a:ext cx="37861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Proportional Valves</a:t>
            </a:r>
          </a:p>
          <a:p>
            <a:pPr algn="r" rtl="1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/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1538" y="1571612"/>
            <a:ext cx="750093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are three types of proportional valves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- Proportional flow control valves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- Proportional pressure control valves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- Proportional directional control valves </a:t>
            </a:r>
          </a:p>
          <a:p>
            <a:pPr algn="r" rtl="1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25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autoRev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autoRev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3" name="Rectangle 109"/>
          <p:cNvSpPr>
            <a:spLocks noChangeArrowheads="1"/>
          </p:cNvSpPr>
          <p:nvPr/>
        </p:nvSpPr>
        <p:spPr bwMode="auto">
          <a:xfrm>
            <a:off x="4800600" y="533400"/>
            <a:ext cx="9144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4" name="Rectangle 110"/>
          <p:cNvSpPr>
            <a:spLocks noChangeArrowheads="1"/>
          </p:cNvSpPr>
          <p:nvPr/>
        </p:nvSpPr>
        <p:spPr bwMode="auto">
          <a:xfrm>
            <a:off x="3733800" y="533400"/>
            <a:ext cx="10668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5" name="Rectangle 111"/>
          <p:cNvSpPr>
            <a:spLocks noChangeArrowheads="1"/>
          </p:cNvSpPr>
          <p:nvPr/>
        </p:nvSpPr>
        <p:spPr bwMode="auto">
          <a:xfrm>
            <a:off x="3124200" y="6096000"/>
            <a:ext cx="4800600" cy="685800"/>
          </a:xfrm>
          <a:prstGeom prst="rect">
            <a:avLst/>
          </a:prstGeom>
          <a:solidFill>
            <a:srgbClr val="2AE41C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72" name="Freeform 128"/>
          <p:cNvSpPr>
            <a:spLocks/>
          </p:cNvSpPr>
          <p:nvPr/>
        </p:nvSpPr>
        <p:spPr bwMode="auto">
          <a:xfrm>
            <a:off x="3733800" y="533400"/>
            <a:ext cx="19812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84"/>
              </a:cxn>
              <a:cxn ang="0">
                <a:pos x="1248" y="384"/>
              </a:cxn>
              <a:cxn ang="0">
                <a:pos x="1248" y="240"/>
              </a:cxn>
              <a:cxn ang="0">
                <a:pos x="1200" y="240"/>
              </a:cxn>
              <a:cxn ang="0">
                <a:pos x="1200" y="336"/>
              </a:cxn>
              <a:cxn ang="0">
                <a:pos x="48" y="336"/>
              </a:cxn>
              <a:cxn ang="0">
                <a:pos x="48" y="48"/>
              </a:cxn>
              <a:cxn ang="0">
                <a:pos x="1200" y="48"/>
              </a:cxn>
              <a:cxn ang="0">
                <a:pos x="1200" y="144"/>
              </a:cxn>
              <a:cxn ang="0">
                <a:pos x="1248" y="144"/>
              </a:cxn>
              <a:cxn ang="0">
                <a:pos x="1248" y="0"/>
              </a:cxn>
              <a:cxn ang="0">
                <a:pos x="0" y="0"/>
              </a:cxn>
            </a:cxnLst>
            <a:rect l="0" t="0" r="r" b="b"/>
            <a:pathLst>
              <a:path w="1248" h="384">
                <a:moveTo>
                  <a:pt x="0" y="0"/>
                </a:moveTo>
                <a:lnTo>
                  <a:pt x="0" y="384"/>
                </a:lnTo>
                <a:lnTo>
                  <a:pt x="1248" y="384"/>
                </a:lnTo>
                <a:lnTo>
                  <a:pt x="1248" y="240"/>
                </a:lnTo>
                <a:lnTo>
                  <a:pt x="1200" y="240"/>
                </a:lnTo>
                <a:lnTo>
                  <a:pt x="1200" y="336"/>
                </a:lnTo>
                <a:lnTo>
                  <a:pt x="48" y="336"/>
                </a:lnTo>
                <a:lnTo>
                  <a:pt x="48" y="48"/>
                </a:lnTo>
                <a:lnTo>
                  <a:pt x="1200" y="48"/>
                </a:lnTo>
                <a:lnTo>
                  <a:pt x="1200" y="144"/>
                </a:lnTo>
                <a:lnTo>
                  <a:pt x="1248" y="144"/>
                </a:lnTo>
                <a:lnTo>
                  <a:pt x="12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29"/>
          <p:cNvGrpSpPr>
            <a:grpSpLocks/>
          </p:cNvGrpSpPr>
          <p:nvPr/>
        </p:nvGrpSpPr>
        <p:grpSpPr bwMode="auto">
          <a:xfrm>
            <a:off x="1600200" y="2171700"/>
            <a:ext cx="762000" cy="1066800"/>
            <a:chOff x="1200" y="1220"/>
            <a:chExt cx="480" cy="672"/>
          </a:xfrm>
        </p:grpSpPr>
        <p:sp>
          <p:nvSpPr>
            <p:cNvPr id="6274" name="Rectangle 130"/>
            <p:cNvSpPr>
              <a:spLocks noChangeArrowheads="1"/>
            </p:cNvSpPr>
            <p:nvPr/>
          </p:nvSpPr>
          <p:spPr bwMode="auto">
            <a:xfrm>
              <a:off x="1200" y="1460"/>
              <a:ext cx="480" cy="432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75" name="Freeform 131"/>
            <p:cNvSpPr>
              <a:spLocks/>
            </p:cNvSpPr>
            <p:nvPr/>
          </p:nvSpPr>
          <p:spPr bwMode="auto">
            <a:xfrm>
              <a:off x="1248" y="1556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76" name="Freeform 132"/>
            <p:cNvSpPr>
              <a:spLocks/>
            </p:cNvSpPr>
            <p:nvPr/>
          </p:nvSpPr>
          <p:spPr bwMode="auto">
            <a:xfrm flipV="1">
              <a:off x="1248" y="1700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77" name="Rectangle 133"/>
            <p:cNvSpPr>
              <a:spLocks noChangeArrowheads="1"/>
            </p:cNvSpPr>
            <p:nvPr/>
          </p:nvSpPr>
          <p:spPr bwMode="auto">
            <a:xfrm>
              <a:off x="1392" y="1316"/>
              <a:ext cx="96" cy="24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78" name="Rectangle 134"/>
            <p:cNvSpPr>
              <a:spLocks noChangeArrowheads="1"/>
            </p:cNvSpPr>
            <p:nvPr/>
          </p:nvSpPr>
          <p:spPr bwMode="auto">
            <a:xfrm>
              <a:off x="1248" y="1220"/>
              <a:ext cx="384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290" name="Line 146"/>
          <p:cNvSpPr>
            <a:spLocks noChangeShapeType="1"/>
          </p:cNvSpPr>
          <p:nvPr/>
        </p:nvSpPr>
        <p:spPr bwMode="auto">
          <a:xfrm>
            <a:off x="3124200" y="59436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1" name="Line 147"/>
          <p:cNvSpPr>
            <a:spLocks noChangeShapeType="1"/>
          </p:cNvSpPr>
          <p:nvPr/>
        </p:nvSpPr>
        <p:spPr bwMode="auto">
          <a:xfrm>
            <a:off x="7924800" y="59436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2" name="Line 148"/>
          <p:cNvSpPr>
            <a:spLocks noChangeShapeType="1"/>
          </p:cNvSpPr>
          <p:nvPr/>
        </p:nvSpPr>
        <p:spPr bwMode="auto">
          <a:xfrm>
            <a:off x="3124200" y="6781800"/>
            <a:ext cx="480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3" name="Line 149"/>
          <p:cNvSpPr>
            <a:spLocks noChangeShapeType="1"/>
          </p:cNvSpPr>
          <p:nvPr/>
        </p:nvSpPr>
        <p:spPr bwMode="auto">
          <a:xfrm>
            <a:off x="3048000" y="5943600"/>
            <a:ext cx="495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8" name="Line 154"/>
          <p:cNvSpPr>
            <a:spLocks noChangeShapeType="1"/>
          </p:cNvSpPr>
          <p:nvPr/>
        </p:nvSpPr>
        <p:spPr bwMode="auto">
          <a:xfrm>
            <a:off x="1143000" y="2895600"/>
            <a:ext cx="3429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9" name="Line 155"/>
          <p:cNvSpPr>
            <a:spLocks noChangeShapeType="1"/>
          </p:cNvSpPr>
          <p:nvPr/>
        </p:nvSpPr>
        <p:spPr bwMode="auto">
          <a:xfrm flipV="1">
            <a:off x="4572000" y="2438400"/>
            <a:ext cx="0" cy="4572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0" name="Line 156"/>
          <p:cNvSpPr>
            <a:spLocks noChangeShapeType="1"/>
          </p:cNvSpPr>
          <p:nvPr/>
        </p:nvSpPr>
        <p:spPr bwMode="auto">
          <a:xfrm flipV="1">
            <a:off x="45720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1" name="Line 157"/>
          <p:cNvSpPr>
            <a:spLocks noChangeShapeType="1"/>
          </p:cNvSpPr>
          <p:nvPr/>
        </p:nvSpPr>
        <p:spPr bwMode="auto">
          <a:xfrm flipH="1">
            <a:off x="38862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2" name="Line 158"/>
          <p:cNvSpPr>
            <a:spLocks noChangeShapeType="1"/>
          </p:cNvSpPr>
          <p:nvPr/>
        </p:nvSpPr>
        <p:spPr bwMode="auto">
          <a:xfrm flipV="1">
            <a:off x="38862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3" name="Line 159"/>
          <p:cNvSpPr>
            <a:spLocks noChangeShapeType="1"/>
          </p:cNvSpPr>
          <p:nvPr/>
        </p:nvSpPr>
        <p:spPr bwMode="auto">
          <a:xfrm>
            <a:off x="55626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4" name="Line 160"/>
          <p:cNvSpPr>
            <a:spLocks noChangeShapeType="1"/>
          </p:cNvSpPr>
          <p:nvPr/>
        </p:nvSpPr>
        <p:spPr bwMode="auto">
          <a:xfrm flipH="1">
            <a:off x="48768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5" name="Line 161"/>
          <p:cNvSpPr>
            <a:spLocks noChangeShapeType="1"/>
          </p:cNvSpPr>
          <p:nvPr/>
        </p:nvSpPr>
        <p:spPr bwMode="auto">
          <a:xfrm>
            <a:off x="48768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6" name="Line 162"/>
          <p:cNvSpPr>
            <a:spLocks noChangeShapeType="1"/>
          </p:cNvSpPr>
          <p:nvPr/>
        </p:nvSpPr>
        <p:spPr bwMode="auto">
          <a:xfrm>
            <a:off x="4876800" y="2438400"/>
            <a:ext cx="0" cy="4572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07" name="Line 163"/>
          <p:cNvSpPr>
            <a:spLocks noChangeShapeType="1"/>
          </p:cNvSpPr>
          <p:nvPr/>
        </p:nvSpPr>
        <p:spPr bwMode="auto">
          <a:xfrm>
            <a:off x="4876800" y="2895600"/>
            <a:ext cx="26670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81"/>
          <p:cNvGrpSpPr>
            <a:grpSpLocks/>
          </p:cNvGrpSpPr>
          <p:nvPr/>
        </p:nvGrpSpPr>
        <p:grpSpPr bwMode="auto">
          <a:xfrm>
            <a:off x="4648200" y="609600"/>
            <a:ext cx="2057400" cy="457200"/>
            <a:chOff x="2160" y="240"/>
            <a:chExt cx="1296" cy="288"/>
          </a:xfrm>
        </p:grpSpPr>
        <p:sp>
          <p:nvSpPr>
            <p:cNvPr id="6326" name="Rectangle 182"/>
            <p:cNvSpPr>
              <a:spLocks noChangeArrowheads="1"/>
            </p:cNvSpPr>
            <p:nvPr/>
          </p:nvSpPr>
          <p:spPr bwMode="auto">
            <a:xfrm>
              <a:off x="2160" y="240"/>
              <a:ext cx="96" cy="288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27" name="Rectangle 183"/>
            <p:cNvSpPr>
              <a:spLocks noChangeArrowheads="1"/>
            </p:cNvSpPr>
            <p:nvPr/>
          </p:nvSpPr>
          <p:spPr bwMode="auto">
            <a:xfrm>
              <a:off x="2256" y="336"/>
              <a:ext cx="1200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12" name="Rectangle 168"/>
          <p:cNvSpPr>
            <a:spLocks noChangeArrowheads="1"/>
          </p:cNvSpPr>
          <p:nvPr/>
        </p:nvSpPr>
        <p:spPr bwMode="auto">
          <a:xfrm>
            <a:off x="3810000" y="1828800"/>
            <a:ext cx="1828800" cy="6096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13" name="Line 169"/>
          <p:cNvSpPr>
            <a:spLocks noChangeShapeType="1"/>
          </p:cNvSpPr>
          <p:nvPr/>
        </p:nvSpPr>
        <p:spPr bwMode="auto">
          <a:xfrm>
            <a:off x="44196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15" name="Freeform 171"/>
          <p:cNvSpPr>
            <a:spLocks/>
          </p:cNvSpPr>
          <p:nvPr/>
        </p:nvSpPr>
        <p:spPr bwMode="auto">
          <a:xfrm>
            <a:off x="56388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16" name="Freeform 172"/>
          <p:cNvSpPr>
            <a:spLocks/>
          </p:cNvSpPr>
          <p:nvPr/>
        </p:nvSpPr>
        <p:spPr bwMode="auto">
          <a:xfrm>
            <a:off x="57150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18" name="Freeform 174"/>
          <p:cNvSpPr>
            <a:spLocks/>
          </p:cNvSpPr>
          <p:nvPr/>
        </p:nvSpPr>
        <p:spPr bwMode="auto">
          <a:xfrm flipH="1">
            <a:off x="34290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19" name="Freeform 175"/>
          <p:cNvSpPr>
            <a:spLocks/>
          </p:cNvSpPr>
          <p:nvPr/>
        </p:nvSpPr>
        <p:spPr bwMode="auto">
          <a:xfrm flipH="1">
            <a:off x="35052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21" name="Line 177"/>
          <p:cNvSpPr>
            <a:spLocks noChangeShapeType="1"/>
          </p:cNvSpPr>
          <p:nvPr/>
        </p:nvSpPr>
        <p:spPr bwMode="auto">
          <a:xfrm>
            <a:off x="3962400" y="1828800"/>
            <a:ext cx="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22" name="Line 178"/>
          <p:cNvSpPr>
            <a:spLocks noChangeShapeType="1"/>
          </p:cNvSpPr>
          <p:nvPr/>
        </p:nvSpPr>
        <p:spPr bwMode="auto">
          <a:xfrm>
            <a:off x="4267200" y="1828800"/>
            <a:ext cx="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23" name="Line 179"/>
          <p:cNvSpPr>
            <a:spLocks noChangeShapeType="1"/>
          </p:cNvSpPr>
          <p:nvPr/>
        </p:nvSpPr>
        <p:spPr bwMode="auto">
          <a:xfrm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24" name="Line 180"/>
          <p:cNvSpPr>
            <a:spLocks noChangeShapeType="1"/>
          </p:cNvSpPr>
          <p:nvPr/>
        </p:nvSpPr>
        <p:spPr bwMode="auto">
          <a:xfrm flipH="1"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38" name="Line 194"/>
          <p:cNvSpPr>
            <a:spLocks noChangeShapeType="1"/>
          </p:cNvSpPr>
          <p:nvPr/>
        </p:nvSpPr>
        <p:spPr bwMode="auto">
          <a:xfrm>
            <a:off x="45720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39" name="Line 195"/>
          <p:cNvSpPr>
            <a:spLocks noChangeShapeType="1"/>
          </p:cNvSpPr>
          <p:nvPr/>
        </p:nvSpPr>
        <p:spPr bwMode="auto">
          <a:xfrm>
            <a:off x="44958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40" name="Line 196"/>
          <p:cNvSpPr>
            <a:spLocks noChangeShapeType="1"/>
          </p:cNvSpPr>
          <p:nvPr/>
        </p:nvSpPr>
        <p:spPr bwMode="auto">
          <a:xfrm>
            <a:off x="48768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41" name="Line 197"/>
          <p:cNvSpPr>
            <a:spLocks noChangeShapeType="1"/>
          </p:cNvSpPr>
          <p:nvPr/>
        </p:nvSpPr>
        <p:spPr bwMode="auto">
          <a:xfrm>
            <a:off x="48006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200"/>
          <p:cNvGrpSpPr>
            <a:grpSpLocks/>
          </p:cNvGrpSpPr>
          <p:nvPr/>
        </p:nvGrpSpPr>
        <p:grpSpPr bwMode="auto">
          <a:xfrm flipV="1">
            <a:off x="4800600" y="2286000"/>
            <a:ext cx="152400" cy="152400"/>
            <a:chOff x="2784" y="1296"/>
            <a:chExt cx="96" cy="96"/>
          </a:xfrm>
        </p:grpSpPr>
        <p:sp>
          <p:nvSpPr>
            <p:cNvPr id="6342" name="Line 198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43" name="Line 199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201"/>
          <p:cNvGrpSpPr>
            <a:grpSpLocks/>
          </p:cNvGrpSpPr>
          <p:nvPr/>
        </p:nvGrpSpPr>
        <p:grpSpPr bwMode="auto">
          <a:xfrm flipV="1">
            <a:off x="4495800" y="2286000"/>
            <a:ext cx="152400" cy="152400"/>
            <a:chOff x="2784" y="1296"/>
            <a:chExt cx="96" cy="96"/>
          </a:xfrm>
        </p:grpSpPr>
        <p:sp>
          <p:nvSpPr>
            <p:cNvPr id="6346" name="Line 202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47" name="Line 203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49" name="Line 205"/>
          <p:cNvSpPr>
            <a:spLocks noChangeShapeType="1"/>
          </p:cNvSpPr>
          <p:nvPr/>
        </p:nvSpPr>
        <p:spPr bwMode="auto">
          <a:xfrm>
            <a:off x="50292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54" name="Text Box 210"/>
          <p:cNvSpPr txBox="1">
            <a:spLocks noChangeArrowheads="1"/>
          </p:cNvSpPr>
          <p:nvPr/>
        </p:nvSpPr>
        <p:spPr bwMode="auto">
          <a:xfrm>
            <a:off x="0" y="0"/>
            <a:ext cx="2000232" cy="2039020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Reservoir </a:t>
            </a:r>
            <a:r>
              <a:rPr lang="en-US" sz="1100" b="0" dirty="0">
                <a:solidFill>
                  <a:schemeClr val="tx1"/>
                </a:solidFill>
              </a:rPr>
              <a:t>(A</a:t>
            </a:r>
            <a:r>
              <a:rPr lang="en-US" sz="1100" b="0" dirty="0" smtClean="0">
                <a:solidFill>
                  <a:schemeClr val="tx1"/>
                </a:solidFill>
              </a:rPr>
              <a:t>).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Electric  motor </a:t>
            </a:r>
            <a:r>
              <a:rPr lang="en-US" sz="1100" b="0" dirty="0">
                <a:solidFill>
                  <a:schemeClr val="tx1"/>
                </a:solidFill>
              </a:rPr>
              <a:t>(B</a:t>
            </a:r>
            <a:r>
              <a:rPr lang="en-US" sz="1100" b="0" dirty="0" smtClean="0">
                <a:solidFill>
                  <a:schemeClr val="tx1"/>
                </a:solidFill>
              </a:rPr>
              <a:t>).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Pump </a:t>
            </a:r>
            <a:r>
              <a:rPr lang="en-US" sz="1100" b="0" dirty="0">
                <a:solidFill>
                  <a:schemeClr val="tx1"/>
                </a:solidFill>
              </a:rPr>
              <a:t>(C</a:t>
            </a:r>
            <a:r>
              <a:rPr lang="en-US" sz="1100" b="0" dirty="0" smtClean="0">
                <a:solidFill>
                  <a:schemeClr val="tx1"/>
                </a:solidFill>
              </a:rPr>
              <a:t>).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Relief </a:t>
            </a:r>
            <a:r>
              <a:rPr lang="en-US" sz="1100" b="0" dirty="0">
                <a:solidFill>
                  <a:schemeClr val="tx1"/>
                </a:solidFill>
              </a:rPr>
              <a:t>valve (D</a:t>
            </a:r>
            <a:r>
              <a:rPr lang="en-US" sz="1100" b="0" dirty="0" smtClean="0">
                <a:solidFill>
                  <a:schemeClr val="tx1"/>
                </a:solidFill>
              </a:rPr>
              <a:t>).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Filter </a:t>
            </a:r>
            <a:r>
              <a:rPr lang="en-US" sz="1100" b="0" dirty="0">
                <a:solidFill>
                  <a:schemeClr val="tx1"/>
                </a:solidFill>
              </a:rPr>
              <a:t>(E</a:t>
            </a:r>
            <a:r>
              <a:rPr lang="en-US" sz="1100" b="0" dirty="0" smtClean="0">
                <a:solidFill>
                  <a:schemeClr val="tx1"/>
                </a:solidFill>
              </a:rPr>
              <a:t>).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Flow </a:t>
            </a:r>
            <a:r>
              <a:rPr lang="en-US" sz="1100" b="0" dirty="0">
                <a:solidFill>
                  <a:schemeClr val="tx1"/>
                </a:solidFill>
              </a:rPr>
              <a:t>control valve (F</a:t>
            </a:r>
            <a:r>
              <a:rPr lang="en-US" sz="1100" b="0" dirty="0" smtClean="0">
                <a:solidFill>
                  <a:schemeClr val="tx1"/>
                </a:solidFill>
              </a:rPr>
              <a:t>). 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Directional </a:t>
            </a:r>
            <a:r>
              <a:rPr lang="en-US" sz="1100" b="0" dirty="0">
                <a:solidFill>
                  <a:schemeClr val="tx1"/>
                </a:solidFill>
              </a:rPr>
              <a:t>control valve (G</a:t>
            </a:r>
            <a:r>
              <a:rPr lang="en-US" sz="1100" b="0" dirty="0" smtClean="0">
                <a:solidFill>
                  <a:schemeClr val="tx1"/>
                </a:solidFill>
              </a:rPr>
              <a:t>). </a:t>
            </a:r>
          </a:p>
          <a:p>
            <a:pPr algn="just" defTabSz="762000">
              <a:spcBef>
                <a:spcPct val="50000"/>
              </a:spcBef>
            </a:pPr>
            <a:r>
              <a:rPr lang="en-US" sz="1100" b="0" dirty="0" smtClean="0">
                <a:solidFill>
                  <a:schemeClr val="tx1"/>
                </a:solidFill>
              </a:rPr>
              <a:t>Cylinder </a:t>
            </a:r>
            <a:r>
              <a:rPr lang="en-US" sz="1100" b="0" dirty="0">
                <a:solidFill>
                  <a:schemeClr val="tx1"/>
                </a:solidFill>
              </a:rPr>
              <a:t>(H).</a:t>
            </a:r>
          </a:p>
        </p:txBody>
      </p:sp>
      <p:sp>
        <p:nvSpPr>
          <p:cNvPr id="6356" name="Text Box 212"/>
          <p:cNvSpPr txBox="1">
            <a:spLocks noChangeArrowheads="1"/>
          </p:cNvSpPr>
          <p:nvPr/>
        </p:nvSpPr>
        <p:spPr bwMode="auto">
          <a:xfrm>
            <a:off x="5410200" y="6232525"/>
            <a:ext cx="369888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357" name="Text Box 213"/>
          <p:cNvSpPr txBox="1">
            <a:spLocks noChangeArrowheads="1"/>
          </p:cNvSpPr>
          <p:nvPr/>
        </p:nvSpPr>
        <p:spPr bwMode="auto">
          <a:xfrm>
            <a:off x="6172200" y="4364038"/>
            <a:ext cx="344488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358" name="Text Box 214"/>
          <p:cNvSpPr txBox="1">
            <a:spLocks noChangeArrowheads="1"/>
          </p:cNvSpPr>
          <p:nvPr/>
        </p:nvSpPr>
        <p:spPr bwMode="auto">
          <a:xfrm>
            <a:off x="4660900" y="4440238"/>
            <a:ext cx="341313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6359" name="Text Box 215"/>
          <p:cNvSpPr txBox="1">
            <a:spLocks noChangeArrowheads="1"/>
          </p:cNvSpPr>
          <p:nvPr/>
        </p:nvSpPr>
        <p:spPr bwMode="auto">
          <a:xfrm>
            <a:off x="2667000" y="5278438"/>
            <a:ext cx="366713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6360" name="Text Box 216"/>
          <p:cNvSpPr txBox="1">
            <a:spLocks noChangeArrowheads="1"/>
          </p:cNvSpPr>
          <p:nvPr/>
        </p:nvSpPr>
        <p:spPr bwMode="auto">
          <a:xfrm>
            <a:off x="1219200" y="4592638"/>
            <a:ext cx="342900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6361" name="Text Box 217"/>
          <p:cNvSpPr txBox="1">
            <a:spLocks noChangeArrowheads="1"/>
          </p:cNvSpPr>
          <p:nvPr/>
        </p:nvSpPr>
        <p:spPr bwMode="auto">
          <a:xfrm>
            <a:off x="2514600" y="3144838"/>
            <a:ext cx="338138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6362" name="Text Box 218"/>
          <p:cNvSpPr txBox="1">
            <a:spLocks noChangeArrowheads="1"/>
          </p:cNvSpPr>
          <p:nvPr/>
        </p:nvSpPr>
        <p:spPr bwMode="auto">
          <a:xfrm>
            <a:off x="6781800" y="630238"/>
            <a:ext cx="379413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6363" name="Text Box 219"/>
          <p:cNvSpPr txBox="1">
            <a:spLocks noChangeArrowheads="1"/>
          </p:cNvSpPr>
          <p:nvPr/>
        </p:nvSpPr>
        <p:spPr bwMode="auto">
          <a:xfrm>
            <a:off x="3409950" y="2419350"/>
            <a:ext cx="357188" cy="3968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defTabSz="762000"/>
            <a:r>
              <a:rPr lang="en-US" sz="200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106" name="Slide Number Placeholder 10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07" name="Rectangle 4" descr="Blue tissue paper"/>
          <p:cNvSpPr>
            <a:spLocks noChangeArrowheads="1"/>
          </p:cNvSpPr>
          <p:nvPr/>
        </p:nvSpPr>
        <p:spPr bwMode="auto">
          <a:xfrm>
            <a:off x="3124176" y="6100786"/>
            <a:ext cx="4800600" cy="685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8" name="Group 5"/>
          <p:cNvGrpSpPr>
            <a:grpSpLocks/>
          </p:cNvGrpSpPr>
          <p:nvPr/>
        </p:nvGrpSpPr>
        <p:grpSpPr bwMode="auto">
          <a:xfrm flipH="1">
            <a:off x="5410176" y="4846661"/>
            <a:ext cx="1762125" cy="1101725"/>
            <a:chOff x="4173" y="768"/>
            <a:chExt cx="1110" cy="651"/>
          </a:xfrm>
        </p:grpSpPr>
        <p:sp>
          <p:nvSpPr>
            <p:cNvPr id="109" name="Freeform 6" descr="Blue tissue paper"/>
            <p:cNvSpPr>
              <a:spLocks/>
            </p:cNvSpPr>
            <p:nvPr/>
          </p:nvSpPr>
          <p:spPr bwMode="auto">
            <a:xfrm>
              <a:off x="4414" y="768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7" descr="Blue tissue paper"/>
            <p:cNvSpPr>
              <a:spLocks/>
            </p:cNvSpPr>
            <p:nvPr/>
          </p:nvSpPr>
          <p:spPr bwMode="auto">
            <a:xfrm>
              <a:off x="4414" y="792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8" descr="Blue tissue paper"/>
            <p:cNvSpPr>
              <a:spLocks/>
            </p:cNvSpPr>
            <p:nvPr/>
          </p:nvSpPr>
          <p:spPr bwMode="auto">
            <a:xfrm>
              <a:off x="4414" y="1322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9" descr="Blue tissue paper"/>
            <p:cNvSpPr>
              <a:spLocks/>
            </p:cNvSpPr>
            <p:nvPr/>
          </p:nvSpPr>
          <p:spPr bwMode="auto">
            <a:xfrm>
              <a:off x="4414" y="1274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0" descr="Blue tissue paper"/>
            <p:cNvSpPr>
              <a:spLocks/>
            </p:cNvSpPr>
            <p:nvPr/>
          </p:nvSpPr>
          <p:spPr bwMode="auto">
            <a:xfrm>
              <a:off x="4414" y="840"/>
              <a:ext cx="483" cy="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3"/>
                </a:cxn>
                <a:cxn ang="0">
                  <a:pos x="0" y="73"/>
                </a:cxn>
                <a:cxn ang="0">
                  <a:pos x="0" y="0"/>
                </a:cxn>
              </a:cxnLst>
              <a:rect l="0" t="0" r="r" b="b"/>
              <a:pathLst>
                <a:path w="483" h="74">
                  <a:moveTo>
                    <a:pt x="0" y="0"/>
                  </a:moveTo>
                  <a:lnTo>
                    <a:pt x="482" y="0"/>
                  </a:lnTo>
                  <a:lnTo>
                    <a:pt x="482" y="73"/>
                  </a:ln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" descr="Blue tissue paper"/>
            <p:cNvSpPr>
              <a:spLocks/>
            </p:cNvSpPr>
            <p:nvPr/>
          </p:nvSpPr>
          <p:spPr bwMode="auto">
            <a:xfrm>
              <a:off x="4414" y="1202"/>
              <a:ext cx="483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2"/>
                </a:cxn>
                <a:cxn ang="0">
                  <a:pos x="0" y="72"/>
                </a:cxn>
                <a:cxn ang="0">
                  <a:pos x="0" y="0"/>
                </a:cxn>
              </a:cxnLst>
              <a:rect l="0" t="0" r="r" b="b"/>
              <a:pathLst>
                <a:path w="483" h="73">
                  <a:moveTo>
                    <a:pt x="0" y="0"/>
                  </a:moveTo>
                  <a:lnTo>
                    <a:pt x="482" y="0"/>
                  </a:lnTo>
                  <a:lnTo>
                    <a:pt x="482" y="72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2" descr="Blue tissue paper"/>
            <p:cNvSpPr>
              <a:spLocks/>
            </p:cNvSpPr>
            <p:nvPr/>
          </p:nvSpPr>
          <p:spPr bwMode="auto">
            <a:xfrm>
              <a:off x="4414" y="913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3" descr="Blue tissue paper"/>
            <p:cNvSpPr>
              <a:spLocks/>
            </p:cNvSpPr>
            <p:nvPr/>
          </p:nvSpPr>
          <p:spPr bwMode="auto">
            <a:xfrm>
              <a:off x="4414" y="1105"/>
              <a:ext cx="483" cy="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7"/>
                </a:cxn>
                <a:cxn ang="0">
                  <a:pos x="0" y="97"/>
                </a:cxn>
                <a:cxn ang="0">
                  <a:pos x="0" y="0"/>
                </a:cxn>
              </a:cxnLst>
              <a:rect l="0" t="0" r="r" b="b"/>
              <a:pathLst>
                <a:path w="483" h="98">
                  <a:moveTo>
                    <a:pt x="0" y="0"/>
                  </a:moveTo>
                  <a:lnTo>
                    <a:pt x="482" y="0"/>
                  </a:lnTo>
                  <a:lnTo>
                    <a:pt x="482" y="97"/>
                  </a:lnTo>
                  <a:lnTo>
                    <a:pt x="0" y="9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4" descr="Blue tissue paper"/>
            <p:cNvSpPr>
              <a:spLocks/>
            </p:cNvSpPr>
            <p:nvPr/>
          </p:nvSpPr>
          <p:spPr bwMode="auto">
            <a:xfrm>
              <a:off x="4414" y="1009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5" descr="Blue tissue paper"/>
            <p:cNvSpPr>
              <a:spLocks/>
            </p:cNvSpPr>
            <p:nvPr/>
          </p:nvSpPr>
          <p:spPr bwMode="auto">
            <a:xfrm>
              <a:off x="4896" y="768"/>
              <a:ext cx="218" cy="5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93" y="24"/>
                </a:cxn>
                <a:cxn ang="0">
                  <a:pos x="217" y="193"/>
                </a:cxn>
                <a:cxn ang="0">
                  <a:pos x="217" y="385"/>
                </a:cxn>
                <a:cxn ang="0">
                  <a:pos x="193" y="554"/>
                </a:cxn>
                <a:cxn ang="0">
                  <a:pos x="169" y="578"/>
                </a:cxn>
                <a:cxn ang="0">
                  <a:pos x="0" y="578"/>
                </a:cxn>
                <a:cxn ang="0">
                  <a:pos x="0" y="0"/>
                </a:cxn>
              </a:cxnLst>
              <a:rect l="0" t="0" r="r" b="b"/>
              <a:pathLst>
                <a:path w="218" h="579">
                  <a:moveTo>
                    <a:pt x="0" y="0"/>
                  </a:moveTo>
                  <a:lnTo>
                    <a:pt x="169" y="0"/>
                  </a:lnTo>
                  <a:lnTo>
                    <a:pt x="193" y="24"/>
                  </a:lnTo>
                  <a:lnTo>
                    <a:pt x="217" y="193"/>
                  </a:lnTo>
                  <a:lnTo>
                    <a:pt x="217" y="385"/>
                  </a:lnTo>
                  <a:lnTo>
                    <a:pt x="193" y="554"/>
                  </a:lnTo>
                  <a:lnTo>
                    <a:pt x="169" y="578"/>
                  </a:lnTo>
                  <a:lnTo>
                    <a:pt x="0" y="57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6" descr="Blue tissue paper"/>
            <p:cNvSpPr>
              <a:spLocks/>
            </p:cNvSpPr>
            <p:nvPr/>
          </p:nvSpPr>
          <p:spPr bwMode="auto">
            <a:xfrm>
              <a:off x="5113" y="1009"/>
              <a:ext cx="170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69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70" h="97">
                  <a:moveTo>
                    <a:pt x="0" y="0"/>
                  </a:moveTo>
                  <a:lnTo>
                    <a:pt x="169" y="0"/>
                  </a:lnTo>
                  <a:lnTo>
                    <a:pt x="169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7" descr="Blue tissue paper"/>
            <p:cNvSpPr>
              <a:spLocks/>
            </p:cNvSpPr>
            <p:nvPr/>
          </p:nvSpPr>
          <p:spPr bwMode="auto">
            <a:xfrm>
              <a:off x="4390" y="1226"/>
              <a:ext cx="531" cy="19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48" y="144"/>
                </a:cxn>
                <a:cxn ang="0">
                  <a:pos x="0" y="144"/>
                </a:cxn>
                <a:cxn ang="0">
                  <a:pos x="0" y="192"/>
                </a:cxn>
                <a:cxn ang="0">
                  <a:pos x="530" y="192"/>
                </a:cxn>
                <a:cxn ang="0">
                  <a:pos x="530" y="144"/>
                </a:cxn>
                <a:cxn ang="0">
                  <a:pos x="482" y="144"/>
                </a:cxn>
                <a:cxn ang="0">
                  <a:pos x="434" y="0"/>
                </a:cxn>
                <a:cxn ang="0">
                  <a:pos x="96" y="0"/>
                </a:cxn>
              </a:cxnLst>
              <a:rect l="0" t="0" r="r" b="b"/>
              <a:pathLst>
                <a:path w="531" h="193">
                  <a:moveTo>
                    <a:pt x="96" y="0"/>
                  </a:moveTo>
                  <a:lnTo>
                    <a:pt x="48" y="144"/>
                  </a:lnTo>
                  <a:lnTo>
                    <a:pt x="0" y="144"/>
                  </a:lnTo>
                  <a:lnTo>
                    <a:pt x="0" y="192"/>
                  </a:lnTo>
                  <a:lnTo>
                    <a:pt x="530" y="192"/>
                  </a:lnTo>
                  <a:lnTo>
                    <a:pt x="530" y="144"/>
                  </a:lnTo>
                  <a:lnTo>
                    <a:pt x="482" y="144"/>
                  </a:lnTo>
                  <a:lnTo>
                    <a:pt x="434" y="0"/>
                  </a:lnTo>
                  <a:lnTo>
                    <a:pt x="96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Line 18" descr="Blue tissue paper"/>
            <p:cNvSpPr>
              <a:spLocks noChangeShapeType="1"/>
            </p:cNvSpPr>
            <p:nvPr/>
          </p:nvSpPr>
          <p:spPr bwMode="auto">
            <a:xfrm>
              <a:off x="4394" y="1370"/>
              <a:ext cx="522" cy="0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Freeform 19" descr="Blue tissue paper"/>
            <p:cNvSpPr>
              <a:spLocks/>
            </p:cNvSpPr>
            <p:nvPr/>
          </p:nvSpPr>
          <p:spPr bwMode="auto">
            <a:xfrm>
              <a:off x="4173" y="768"/>
              <a:ext cx="242" cy="579"/>
            </a:xfrm>
            <a:custGeom>
              <a:avLst/>
              <a:gdLst/>
              <a:ahLst/>
              <a:cxnLst>
                <a:cxn ang="0">
                  <a:pos x="241" y="0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0" y="554"/>
                </a:cxn>
                <a:cxn ang="0">
                  <a:pos x="24" y="578"/>
                </a:cxn>
                <a:cxn ang="0">
                  <a:pos x="241" y="578"/>
                </a:cxn>
                <a:cxn ang="0">
                  <a:pos x="241" y="0"/>
                </a:cxn>
              </a:cxnLst>
              <a:rect l="0" t="0" r="r" b="b"/>
              <a:pathLst>
                <a:path w="242" h="579">
                  <a:moveTo>
                    <a:pt x="241" y="0"/>
                  </a:moveTo>
                  <a:lnTo>
                    <a:pt x="24" y="0"/>
                  </a:lnTo>
                  <a:lnTo>
                    <a:pt x="0" y="24"/>
                  </a:lnTo>
                  <a:lnTo>
                    <a:pt x="0" y="554"/>
                  </a:lnTo>
                  <a:lnTo>
                    <a:pt x="24" y="578"/>
                  </a:lnTo>
                  <a:lnTo>
                    <a:pt x="241" y="578"/>
                  </a:lnTo>
                  <a:lnTo>
                    <a:pt x="241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" name="Rectangle 20" descr="Blue tissue paper"/>
          <p:cNvSpPr>
            <a:spLocks noChangeArrowheads="1"/>
          </p:cNvSpPr>
          <p:nvPr/>
        </p:nvSpPr>
        <p:spPr bwMode="auto">
          <a:xfrm>
            <a:off x="5181576" y="5262586"/>
            <a:ext cx="304800" cy="1524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4" name="Group 28"/>
          <p:cNvGrpSpPr>
            <a:grpSpLocks/>
          </p:cNvGrpSpPr>
          <p:nvPr/>
        </p:nvGrpSpPr>
        <p:grpSpPr bwMode="auto">
          <a:xfrm>
            <a:off x="3200376" y="5033986"/>
            <a:ext cx="609600" cy="609600"/>
            <a:chOff x="1776" y="3024"/>
            <a:chExt cx="384" cy="384"/>
          </a:xfrm>
        </p:grpSpPr>
        <p:sp>
          <p:nvSpPr>
            <p:cNvPr id="125" name="Freeform 29" descr="Blue tissue paper"/>
            <p:cNvSpPr>
              <a:spLocks/>
            </p:cNvSpPr>
            <p:nvPr/>
          </p:nvSpPr>
          <p:spPr bwMode="auto">
            <a:xfrm>
              <a:off x="201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Freeform 30" descr="Blue tissue paper"/>
            <p:cNvSpPr>
              <a:spLocks/>
            </p:cNvSpPr>
            <p:nvPr/>
          </p:nvSpPr>
          <p:spPr bwMode="auto">
            <a:xfrm flipH="1">
              <a:off x="177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Oval 31" descr="Blue tissue paper"/>
            <p:cNvSpPr>
              <a:spLocks noChangeArrowheads="1"/>
            </p:cNvSpPr>
            <p:nvPr/>
          </p:nvSpPr>
          <p:spPr bwMode="auto">
            <a:xfrm>
              <a:off x="1910" y="3100"/>
              <a:ext cx="114" cy="114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8" name="Group 32" descr="Blue tissue paper"/>
            <p:cNvGrpSpPr>
              <a:grpSpLocks/>
            </p:cNvGrpSpPr>
            <p:nvPr/>
          </p:nvGrpSpPr>
          <p:grpSpPr bwMode="auto">
            <a:xfrm>
              <a:off x="1908" y="3267"/>
              <a:ext cx="120" cy="146"/>
              <a:chOff x="1824" y="3239"/>
              <a:chExt cx="120" cy="121"/>
            </a:xfrm>
          </p:grpSpPr>
          <p:sp>
            <p:nvSpPr>
              <p:cNvPr id="129" name="Line 33" descr="Blue tissue paper"/>
              <p:cNvSpPr>
                <a:spLocks noChangeShapeType="1"/>
              </p:cNvSpPr>
              <p:nvPr/>
            </p:nvSpPr>
            <p:spPr bwMode="auto">
              <a:xfrm>
                <a:off x="1824" y="3239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" name="Line 34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264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1" name="Line 35" descr="Blue tissue paper"/>
              <p:cNvSpPr>
                <a:spLocks noChangeShapeType="1"/>
              </p:cNvSpPr>
              <p:nvPr/>
            </p:nvSpPr>
            <p:spPr bwMode="auto">
              <a:xfrm>
                <a:off x="1824" y="3287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2" name="Line 36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312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" name="Line 37" descr="Blue tissue paper"/>
              <p:cNvSpPr>
                <a:spLocks noChangeShapeType="1"/>
              </p:cNvSpPr>
              <p:nvPr/>
            </p:nvSpPr>
            <p:spPr bwMode="auto">
              <a:xfrm>
                <a:off x="1824" y="3335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34" name="Rectangle 38" descr="Blue tissue paper"/>
          <p:cNvSpPr>
            <a:spLocks noChangeArrowheads="1"/>
          </p:cNvSpPr>
          <p:nvPr/>
        </p:nvSpPr>
        <p:spPr bwMode="auto">
          <a:xfrm>
            <a:off x="5410176" y="5186386"/>
            <a:ext cx="152400" cy="304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" name="Line 39" descr="Blue tissue paper"/>
          <p:cNvSpPr>
            <a:spLocks noChangeShapeType="1"/>
          </p:cNvSpPr>
          <p:nvPr/>
        </p:nvSpPr>
        <p:spPr bwMode="auto">
          <a:xfrm>
            <a:off x="3124176" y="5948386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Line 40" descr="Blue tissue paper"/>
          <p:cNvSpPr>
            <a:spLocks noChangeShapeType="1"/>
          </p:cNvSpPr>
          <p:nvPr/>
        </p:nvSpPr>
        <p:spPr bwMode="auto">
          <a:xfrm>
            <a:off x="7924776" y="5948386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Line 41" descr="Blue tissue paper"/>
          <p:cNvSpPr>
            <a:spLocks noChangeShapeType="1"/>
          </p:cNvSpPr>
          <p:nvPr/>
        </p:nvSpPr>
        <p:spPr bwMode="auto">
          <a:xfrm>
            <a:off x="3124176" y="6786586"/>
            <a:ext cx="48006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Line 42" descr="Blue tissue paper"/>
          <p:cNvSpPr>
            <a:spLocks noChangeShapeType="1"/>
          </p:cNvSpPr>
          <p:nvPr/>
        </p:nvSpPr>
        <p:spPr bwMode="auto">
          <a:xfrm>
            <a:off x="3047976" y="5948386"/>
            <a:ext cx="4953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Line 43" descr="Blue tissue paper"/>
          <p:cNvSpPr>
            <a:spLocks noChangeShapeType="1"/>
          </p:cNvSpPr>
          <p:nvPr/>
        </p:nvSpPr>
        <p:spPr bwMode="auto">
          <a:xfrm flipV="1">
            <a:off x="4952976" y="5719786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Line 44"/>
          <p:cNvSpPr>
            <a:spLocks noChangeShapeType="1"/>
          </p:cNvSpPr>
          <p:nvPr/>
        </p:nvSpPr>
        <p:spPr bwMode="auto">
          <a:xfrm flipV="1">
            <a:off x="4571976" y="4119586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Line 45"/>
          <p:cNvSpPr>
            <a:spLocks noChangeShapeType="1"/>
          </p:cNvSpPr>
          <p:nvPr/>
        </p:nvSpPr>
        <p:spPr bwMode="auto">
          <a:xfrm flipH="1">
            <a:off x="1142976" y="4119586"/>
            <a:ext cx="3429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Line 46" descr="Blue tissue paper"/>
          <p:cNvSpPr>
            <a:spLocks noChangeShapeType="1"/>
          </p:cNvSpPr>
          <p:nvPr/>
        </p:nvSpPr>
        <p:spPr bwMode="auto">
          <a:xfrm flipV="1">
            <a:off x="1142976" y="2900386"/>
            <a:ext cx="0" cy="1219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Line 56"/>
          <p:cNvSpPr>
            <a:spLocks noChangeShapeType="1"/>
          </p:cNvSpPr>
          <p:nvPr/>
        </p:nvSpPr>
        <p:spPr bwMode="auto">
          <a:xfrm>
            <a:off x="4876776" y="2900386"/>
            <a:ext cx="2667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>
            <a:off x="7543776" y="2900386"/>
            <a:ext cx="0" cy="37338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Line 58"/>
          <p:cNvSpPr>
            <a:spLocks noChangeShapeType="1"/>
          </p:cNvSpPr>
          <p:nvPr/>
        </p:nvSpPr>
        <p:spPr bwMode="auto">
          <a:xfrm flipV="1">
            <a:off x="3505176" y="4119586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Line 59" descr="Blue tissue paper"/>
          <p:cNvSpPr>
            <a:spLocks noChangeShapeType="1"/>
          </p:cNvSpPr>
          <p:nvPr/>
        </p:nvSpPr>
        <p:spPr bwMode="auto">
          <a:xfrm flipH="1">
            <a:off x="3505176" y="5643586"/>
            <a:ext cx="0" cy="9906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" name="AutoShape 60" descr="Blue tissue paper"/>
          <p:cNvSpPr>
            <a:spLocks noChangeArrowheads="1"/>
          </p:cNvSpPr>
          <p:nvPr/>
        </p:nvSpPr>
        <p:spPr bwMode="auto">
          <a:xfrm>
            <a:off x="4267176" y="4957786"/>
            <a:ext cx="990600" cy="7620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8" name="Group 64"/>
          <p:cNvGrpSpPr>
            <a:grpSpLocks/>
          </p:cNvGrpSpPr>
          <p:nvPr/>
        </p:nvGrpSpPr>
        <p:grpSpPr bwMode="auto">
          <a:xfrm>
            <a:off x="1676376" y="3814786"/>
            <a:ext cx="609600" cy="1524000"/>
            <a:chOff x="1248" y="2256"/>
            <a:chExt cx="384" cy="960"/>
          </a:xfrm>
        </p:grpSpPr>
        <p:sp>
          <p:nvSpPr>
            <p:cNvPr id="149" name="Rectangle 65" descr="Blue tissue paper"/>
            <p:cNvSpPr>
              <a:spLocks noChangeArrowheads="1"/>
            </p:cNvSpPr>
            <p:nvPr/>
          </p:nvSpPr>
          <p:spPr bwMode="auto">
            <a:xfrm>
              <a:off x="1248" y="2256"/>
              <a:ext cx="384" cy="384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Rectangle 66" descr="Blue tissue paper"/>
            <p:cNvSpPr>
              <a:spLocks noChangeArrowheads="1"/>
            </p:cNvSpPr>
            <p:nvPr/>
          </p:nvSpPr>
          <p:spPr bwMode="auto">
            <a:xfrm>
              <a:off x="1296" y="2640"/>
              <a:ext cx="288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Freeform 67" descr="Blue tissue paper"/>
            <p:cNvSpPr>
              <a:spLocks/>
            </p:cNvSpPr>
            <p:nvPr/>
          </p:nvSpPr>
          <p:spPr bwMode="auto">
            <a:xfrm>
              <a:off x="1296" y="3120"/>
              <a:ext cx="288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96"/>
                </a:cxn>
                <a:cxn ang="0">
                  <a:pos x="240" y="9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r" b="b"/>
              <a:pathLst>
                <a:path w="288" h="96">
                  <a:moveTo>
                    <a:pt x="0" y="0"/>
                  </a:moveTo>
                  <a:lnTo>
                    <a:pt x="48" y="96"/>
                  </a:lnTo>
                  <a:lnTo>
                    <a:pt x="240" y="96"/>
                  </a:lnTo>
                  <a:lnTo>
                    <a:pt x="28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Line 68" descr="Blue tissue paper"/>
            <p:cNvSpPr>
              <a:spLocks noChangeShapeType="1"/>
            </p:cNvSpPr>
            <p:nvPr/>
          </p:nvSpPr>
          <p:spPr bwMode="auto">
            <a:xfrm flipH="1">
              <a:off x="124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Line 69" descr="Blue tissue paper"/>
            <p:cNvSpPr>
              <a:spLocks noChangeShapeType="1"/>
            </p:cNvSpPr>
            <p:nvPr/>
          </p:nvSpPr>
          <p:spPr bwMode="auto">
            <a:xfrm>
              <a:off x="124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Line 70" descr="Blue tissue paper"/>
            <p:cNvSpPr>
              <a:spLocks noChangeShapeType="1"/>
            </p:cNvSpPr>
            <p:nvPr/>
          </p:nvSpPr>
          <p:spPr bwMode="auto">
            <a:xfrm>
              <a:off x="148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Line 71" descr="Blue tissue paper"/>
            <p:cNvSpPr>
              <a:spLocks noChangeShapeType="1"/>
            </p:cNvSpPr>
            <p:nvPr/>
          </p:nvSpPr>
          <p:spPr bwMode="auto">
            <a:xfrm flipH="1">
              <a:off x="148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Line 72" descr="Blue tissue paper"/>
            <p:cNvSpPr>
              <a:spLocks noChangeShapeType="1"/>
            </p:cNvSpPr>
            <p:nvPr/>
          </p:nvSpPr>
          <p:spPr bwMode="auto">
            <a:xfrm>
              <a:off x="1440" y="2304"/>
              <a:ext cx="0" cy="288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436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4800600" y="533400"/>
            <a:ext cx="9144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3733800" y="533400"/>
            <a:ext cx="10668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60" name="Rectangle 4" descr="Blue tissue paper"/>
          <p:cNvSpPr>
            <a:spLocks noChangeArrowheads="1"/>
          </p:cNvSpPr>
          <p:nvPr/>
        </p:nvSpPr>
        <p:spPr bwMode="auto">
          <a:xfrm>
            <a:off x="3124200" y="6096000"/>
            <a:ext cx="4800600" cy="685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 flipH="1">
            <a:off x="5410200" y="4841875"/>
            <a:ext cx="1762125" cy="1101725"/>
            <a:chOff x="4173" y="768"/>
            <a:chExt cx="1110" cy="651"/>
          </a:xfrm>
        </p:grpSpPr>
        <p:sp>
          <p:nvSpPr>
            <p:cNvPr id="198662" name="Freeform 6" descr="Blue tissue paper"/>
            <p:cNvSpPr>
              <a:spLocks/>
            </p:cNvSpPr>
            <p:nvPr/>
          </p:nvSpPr>
          <p:spPr bwMode="auto">
            <a:xfrm>
              <a:off x="4414" y="768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3" name="Freeform 7" descr="Blue tissue paper"/>
            <p:cNvSpPr>
              <a:spLocks/>
            </p:cNvSpPr>
            <p:nvPr/>
          </p:nvSpPr>
          <p:spPr bwMode="auto">
            <a:xfrm>
              <a:off x="4414" y="792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4" name="Freeform 8" descr="Blue tissue paper"/>
            <p:cNvSpPr>
              <a:spLocks/>
            </p:cNvSpPr>
            <p:nvPr/>
          </p:nvSpPr>
          <p:spPr bwMode="auto">
            <a:xfrm>
              <a:off x="4414" y="1322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5" name="Freeform 9" descr="Blue tissue paper"/>
            <p:cNvSpPr>
              <a:spLocks/>
            </p:cNvSpPr>
            <p:nvPr/>
          </p:nvSpPr>
          <p:spPr bwMode="auto">
            <a:xfrm>
              <a:off x="4414" y="1274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6" name="Freeform 10" descr="Blue tissue paper"/>
            <p:cNvSpPr>
              <a:spLocks/>
            </p:cNvSpPr>
            <p:nvPr/>
          </p:nvSpPr>
          <p:spPr bwMode="auto">
            <a:xfrm>
              <a:off x="4414" y="840"/>
              <a:ext cx="483" cy="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3"/>
                </a:cxn>
                <a:cxn ang="0">
                  <a:pos x="0" y="73"/>
                </a:cxn>
                <a:cxn ang="0">
                  <a:pos x="0" y="0"/>
                </a:cxn>
              </a:cxnLst>
              <a:rect l="0" t="0" r="r" b="b"/>
              <a:pathLst>
                <a:path w="483" h="74">
                  <a:moveTo>
                    <a:pt x="0" y="0"/>
                  </a:moveTo>
                  <a:lnTo>
                    <a:pt x="482" y="0"/>
                  </a:lnTo>
                  <a:lnTo>
                    <a:pt x="482" y="73"/>
                  </a:ln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7" name="Freeform 11" descr="Blue tissue paper"/>
            <p:cNvSpPr>
              <a:spLocks/>
            </p:cNvSpPr>
            <p:nvPr/>
          </p:nvSpPr>
          <p:spPr bwMode="auto">
            <a:xfrm>
              <a:off x="4414" y="1202"/>
              <a:ext cx="483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2"/>
                </a:cxn>
                <a:cxn ang="0">
                  <a:pos x="0" y="72"/>
                </a:cxn>
                <a:cxn ang="0">
                  <a:pos x="0" y="0"/>
                </a:cxn>
              </a:cxnLst>
              <a:rect l="0" t="0" r="r" b="b"/>
              <a:pathLst>
                <a:path w="483" h="73">
                  <a:moveTo>
                    <a:pt x="0" y="0"/>
                  </a:moveTo>
                  <a:lnTo>
                    <a:pt x="482" y="0"/>
                  </a:lnTo>
                  <a:lnTo>
                    <a:pt x="482" y="72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8" name="Freeform 12" descr="Blue tissue paper"/>
            <p:cNvSpPr>
              <a:spLocks/>
            </p:cNvSpPr>
            <p:nvPr/>
          </p:nvSpPr>
          <p:spPr bwMode="auto">
            <a:xfrm>
              <a:off x="4414" y="913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69" name="Freeform 13" descr="Blue tissue paper"/>
            <p:cNvSpPr>
              <a:spLocks/>
            </p:cNvSpPr>
            <p:nvPr/>
          </p:nvSpPr>
          <p:spPr bwMode="auto">
            <a:xfrm>
              <a:off x="4414" y="1105"/>
              <a:ext cx="483" cy="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7"/>
                </a:cxn>
                <a:cxn ang="0">
                  <a:pos x="0" y="97"/>
                </a:cxn>
                <a:cxn ang="0">
                  <a:pos x="0" y="0"/>
                </a:cxn>
              </a:cxnLst>
              <a:rect l="0" t="0" r="r" b="b"/>
              <a:pathLst>
                <a:path w="483" h="98">
                  <a:moveTo>
                    <a:pt x="0" y="0"/>
                  </a:moveTo>
                  <a:lnTo>
                    <a:pt x="482" y="0"/>
                  </a:lnTo>
                  <a:lnTo>
                    <a:pt x="482" y="97"/>
                  </a:lnTo>
                  <a:lnTo>
                    <a:pt x="0" y="9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70" name="Freeform 14" descr="Blue tissue paper"/>
            <p:cNvSpPr>
              <a:spLocks/>
            </p:cNvSpPr>
            <p:nvPr/>
          </p:nvSpPr>
          <p:spPr bwMode="auto">
            <a:xfrm>
              <a:off x="4414" y="1009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71" name="Freeform 15" descr="Blue tissue paper"/>
            <p:cNvSpPr>
              <a:spLocks/>
            </p:cNvSpPr>
            <p:nvPr/>
          </p:nvSpPr>
          <p:spPr bwMode="auto">
            <a:xfrm>
              <a:off x="4896" y="768"/>
              <a:ext cx="218" cy="5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93" y="24"/>
                </a:cxn>
                <a:cxn ang="0">
                  <a:pos x="217" y="193"/>
                </a:cxn>
                <a:cxn ang="0">
                  <a:pos x="217" y="385"/>
                </a:cxn>
                <a:cxn ang="0">
                  <a:pos x="193" y="554"/>
                </a:cxn>
                <a:cxn ang="0">
                  <a:pos x="169" y="578"/>
                </a:cxn>
                <a:cxn ang="0">
                  <a:pos x="0" y="578"/>
                </a:cxn>
                <a:cxn ang="0">
                  <a:pos x="0" y="0"/>
                </a:cxn>
              </a:cxnLst>
              <a:rect l="0" t="0" r="r" b="b"/>
              <a:pathLst>
                <a:path w="218" h="579">
                  <a:moveTo>
                    <a:pt x="0" y="0"/>
                  </a:moveTo>
                  <a:lnTo>
                    <a:pt x="169" y="0"/>
                  </a:lnTo>
                  <a:lnTo>
                    <a:pt x="193" y="24"/>
                  </a:lnTo>
                  <a:lnTo>
                    <a:pt x="217" y="193"/>
                  </a:lnTo>
                  <a:lnTo>
                    <a:pt x="217" y="385"/>
                  </a:lnTo>
                  <a:lnTo>
                    <a:pt x="193" y="554"/>
                  </a:lnTo>
                  <a:lnTo>
                    <a:pt x="169" y="578"/>
                  </a:lnTo>
                  <a:lnTo>
                    <a:pt x="0" y="57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72" name="Freeform 16" descr="Blue tissue paper"/>
            <p:cNvSpPr>
              <a:spLocks/>
            </p:cNvSpPr>
            <p:nvPr/>
          </p:nvSpPr>
          <p:spPr bwMode="auto">
            <a:xfrm>
              <a:off x="5113" y="1009"/>
              <a:ext cx="170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69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70" h="97">
                  <a:moveTo>
                    <a:pt x="0" y="0"/>
                  </a:moveTo>
                  <a:lnTo>
                    <a:pt x="169" y="0"/>
                  </a:lnTo>
                  <a:lnTo>
                    <a:pt x="169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73" name="Freeform 17" descr="Blue tissue paper"/>
            <p:cNvSpPr>
              <a:spLocks/>
            </p:cNvSpPr>
            <p:nvPr/>
          </p:nvSpPr>
          <p:spPr bwMode="auto">
            <a:xfrm>
              <a:off x="4390" y="1226"/>
              <a:ext cx="531" cy="19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48" y="144"/>
                </a:cxn>
                <a:cxn ang="0">
                  <a:pos x="0" y="144"/>
                </a:cxn>
                <a:cxn ang="0">
                  <a:pos x="0" y="192"/>
                </a:cxn>
                <a:cxn ang="0">
                  <a:pos x="530" y="192"/>
                </a:cxn>
                <a:cxn ang="0">
                  <a:pos x="530" y="144"/>
                </a:cxn>
                <a:cxn ang="0">
                  <a:pos x="482" y="144"/>
                </a:cxn>
                <a:cxn ang="0">
                  <a:pos x="434" y="0"/>
                </a:cxn>
                <a:cxn ang="0">
                  <a:pos x="96" y="0"/>
                </a:cxn>
              </a:cxnLst>
              <a:rect l="0" t="0" r="r" b="b"/>
              <a:pathLst>
                <a:path w="531" h="193">
                  <a:moveTo>
                    <a:pt x="96" y="0"/>
                  </a:moveTo>
                  <a:lnTo>
                    <a:pt x="48" y="144"/>
                  </a:lnTo>
                  <a:lnTo>
                    <a:pt x="0" y="144"/>
                  </a:lnTo>
                  <a:lnTo>
                    <a:pt x="0" y="192"/>
                  </a:lnTo>
                  <a:lnTo>
                    <a:pt x="530" y="192"/>
                  </a:lnTo>
                  <a:lnTo>
                    <a:pt x="530" y="144"/>
                  </a:lnTo>
                  <a:lnTo>
                    <a:pt x="482" y="144"/>
                  </a:lnTo>
                  <a:lnTo>
                    <a:pt x="434" y="0"/>
                  </a:lnTo>
                  <a:lnTo>
                    <a:pt x="96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8674" name="Line 18" descr="Blue tissue paper"/>
            <p:cNvSpPr>
              <a:spLocks noChangeShapeType="1"/>
            </p:cNvSpPr>
            <p:nvPr/>
          </p:nvSpPr>
          <p:spPr bwMode="auto">
            <a:xfrm>
              <a:off x="4394" y="1370"/>
              <a:ext cx="522" cy="0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675" name="Freeform 19" descr="Blue tissue paper"/>
            <p:cNvSpPr>
              <a:spLocks/>
            </p:cNvSpPr>
            <p:nvPr/>
          </p:nvSpPr>
          <p:spPr bwMode="auto">
            <a:xfrm>
              <a:off x="4173" y="768"/>
              <a:ext cx="242" cy="579"/>
            </a:xfrm>
            <a:custGeom>
              <a:avLst/>
              <a:gdLst/>
              <a:ahLst/>
              <a:cxnLst>
                <a:cxn ang="0">
                  <a:pos x="241" y="0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0" y="554"/>
                </a:cxn>
                <a:cxn ang="0">
                  <a:pos x="24" y="578"/>
                </a:cxn>
                <a:cxn ang="0">
                  <a:pos x="241" y="578"/>
                </a:cxn>
                <a:cxn ang="0">
                  <a:pos x="241" y="0"/>
                </a:cxn>
              </a:cxnLst>
              <a:rect l="0" t="0" r="r" b="b"/>
              <a:pathLst>
                <a:path w="242" h="579">
                  <a:moveTo>
                    <a:pt x="241" y="0"/>
                  </a:moveTo>
                  <a:lnTo>
                    <a:pt x="24" y="0"/>
                  </a:lnTo>
                  <a:lnTo>
                    <a:pt x="0" y="24"/>
                  </a:lnTo>
                  <a:lnTo>
                    <a:pt x="0" y="554"/>
                  </a:lnTo>
                  <a:lnTo>
                    <a:pt x="24" y="578"/>
                  </a:lnTo>
                  <a:lnTo>
                    <a:pt x="241" y="578"/>
                  </a:lnTo>
                  <a:lnTo>
                    <a:pt x="241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8676" name="Rectangle 20" descr="Blue tissue paper"/>
          <p:cNvSpPr>
            <a:spLocks noChangeArrowheads="1"/>
          </p:cNvSpPr>
          <p:nvPr/>
        </p:nvSpPr>
        <p:spPr bwMode="auto">
          <a:xfrm>
            <a:off x="5181600" y="5257800"/>
            <a:ext cx="304800" cy="1524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77" name="Freeform 21"/>
          <p:cNvSpPr>
            <a:spLocks/>
          </p:cNvSpPr>
          <p:nvPr/>
        </p:nvSpPr>
        <p:spPr bwMode="auto">
          <a:xfrm>
            <a:off x="3733800" y="533400"/>
            <a:ext cx="19812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84"/>
              </a:cxn>
              <a:cxn ang="0">
                <a:pos x="1248" y="384"/>
              </a:cxn>
              <a:cxn ang="0">
                <a:pos x="1248" y="240"/>
              </a:cxn>
              <a:cxn ang="0">
                <a:pos x="1200" y="240"/>
              </a:cxn>
              <a:cxn ang="0">
                <a:pos x="1200" y="336"/>
              </a:cxn>
              <a:cxn ang="0">
                <a:pos x="48" y="336"/>
              </a:cxn>
              <a:cxn ang="0">
                <a:pos x="48" y="48"/>
              </a:cxn>
              <a:cxn ang="0">
                <a:pos x="1200" y="48"/>
              </a:cxn>
              <a:cxn ang="0">
                <a:pos x="1200" y="144"/>
              </a:cxn>
              <a:cxn ang="0">
                <a:pos x="1248" y="144"/>
              </a:cxn>
              <a:cxn ang="0">
                <a:pos x="1248" y="0"/>
              </a:cxn>
              <a:cxn ang="0">
                <a:pos x="0" y="0"/>
              </a:cxn>
            </a:cxnLst>
            <a:rect l="0" t="0" r="r" b="b"/>
            <a:pathLst>
              <a:path w="1248" h="384">
                <a:moveTo>
                  <a:pt x="0" y="0"/>
                </a:moveTo>
                <a:lnTo>
                  <a:pt x="0" y="384"/>
                </a:lnTo>
                <a:lnTo>
                  <a:pt x="1248" y="384"/>
                </a:lnTo>
                <a:lnTo>
                  <a:pt x="1248" y="240"/>
                </a:lnTo>
                <a:lnTo>
                  <a:pt x="1200" y="240"/>
                </a:lnTo>
                <a:lnTo>
                  <a:pt x="1200" y="336"/>
                </a:lnTo>
                <a:lnTo>
                  <a:pt x="48" y="336"/>
                </a:lnTo>
                <a:lnTo>
                  <a:pt x="48" y="48"/>
                </a:lnTo>
                <a:lnTo>
                  <a:pt x="1200" y="48"/>
                </a:lnTo>
                <a:lnTo>
                  <a:pt x="1200" y="144"/>
                </a:lnTo>
                <a:lnTo>
                  <a:pt x="1248" y="144"/>
                </a:lnTo>
                <a:lnTo>
                  <a:pt x="12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200400" y="5029200"/>
            <a:ext cx="609600" cy="609600"/>
            <a:chOff x="1776" y="3024"/>
            <a:chExt cx="384" cy="384"/>
          </a:xfrm>
        </p:grpSpPr>
        <p:sp>
          <p:nvSpPr>
            <p:cNvPr id="198685" name="Freeform 29" descr="Blue tissue paper"/>
            <p:cNvSpPr>
              <a:spLocks/>
            </p:cNvSpPr>
            <p:nvPr/>
          </p:nvSpPr>
          <p:spPr bwMode="auto">
            <a:xfrm>
              <a:off x="201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686" name="Freeform 30" descr="Blue tissue paper"/>
            <p:cNvSpPr>
              <a:spLocks/>
            </p:cNvSpPr>
            <p:nvPr/>
          </p:nvSpPr>
          <p:spPr bwMode="auto">
            <a:xfrm flipH="1">
              <a:off x="177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687" name="Oval 31" descr="Blue tissue paper"/>
            <p:cNvSpPr>
              <a:spLocks noChangeArrowheads="1"/>
            </p:cNvSpPr>
            <p:nvPr/>
          </p:nvSpPr>
          <p:spPr bwMode="auto">
            <a:xfrm>
              <a:off x="1910" y="3100"/>
              <a:ext cx="114" cy="114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32" descr="Blue tissue paper"/>
            <p:cNvGrpSpPr>
              <a:grpSpLocks/>
            </p:cNvGrpSpPr>
            <p:nvPr/>
          </p:nvGrpSpPr>
          <p:grpSpPr bwMode="auto">
            <a:xfrm>
              <a:off x="1908" y="3214"/>
              <a:ext cx="120" cy="144"/>
              <a:chOff x="1824" y="3239"/>
              <a:chExt cx="120" cy="121"/>
            </a:xfrm>
          </p:grpSpPr>
          <p:sp>
            <p:nvSpPr>
              <p:cNvPr id="198689" name="Line 33" descr="Blue tissue paper"/>
              <p:cNvSpPr>
                <a:spLocks noChangeShapeType="1"/>
              </p:cNvSpPr>
              <p:nvPr/>
            </p:nvSpPr>
            <p:spPr bwMode="auto">
              <a:xfrm>
                <a:off x="1824" y="3239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8690" name="Line 34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264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8691" name="Line 35" descr="Blue tissue paper"/>
              <p:cNvSpPr>
                <a:spLocks noChangeShapeType="1"/>
              </p:cNvSpPr>
              <p:nvPr/>
            </p:nvSpPr>
            <p:spPr bwMode="auto">
              <a:xfrm>
                <a:off x="1824" y="3287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8692" name="Line 36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312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8693" name="Line 37" descr="Blue tissue paper"/>
              <p:cNvSpPr>
                <a:spLocks noChangeShapeType="1"/>
              </p:cNvSpPr>
              <p:nvPr/>
            </p:nvSpPr>
            <p:spPr bwMode="auto">
              <a:xfrm>
                <a:off x="1824" y="3335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8694" name="Rectangle 38" descr="Blue tissue paper"/>
          <p:cNvSpPr>
            <a:spLocks noChangeArrowheads="1"/>
          </p:cNvSpPr>
          <p:nvPr/>
        </p:nvSpPr>
        <p:spPr bwMode="auto">
          <a:xfrm>
            <a:off x="5410200" y="5181600"/>
            <a:ext cx="152400" cy="304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95" name="Line 39" descr="Blue tissue paper"/>
          <p:cNvSpPr>
            <a:spLocks noChangeShapeType="1"/>
          </p:cNvSpPr>
          <p:nvPr/>
        </p:nvSpPr>
        <p:spPr bwMode="auto">
          <a:xfrm>
            <a:off x="3124200" y="59436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96" name="Line 40" descr="Blue tissue paper"/>
          <p:cNvSpPr>
            <a:spLocks noChangeShapeType="1"/>
          </p:cNvSpPr>
          <p:nvPr/>
        </p:nvSpPr>
        <p:spPr bwMode="auto">
          <a:xfrm>
            <a:off x="7924800" y="59436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97" name="Line 41" descr="Blue tissue paper"/>
          <p:cNvSpPr>
            <a:spLocks noChangeShapeType="1"/>
          </p:cNvSpPr>
          <p:nvPr/>
        </p:nvSpPr>
        <p:spPr bwMode="auto">
          <a:xfrm>
            <a:off x="3124200" y="6781800"/>
            <a:ext cx="48006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98" name="Line 42" descr="Blue tissue paper"/>
          <p:cNvSpPr>
            <a:spLocks noChangeShapeType="1"/>
          </p:cNvSpPr>
          <p:nvPr/>
        </p:nvSpPr>
        <p:spPr bwMode="auto">
          <a:xfrm>
            <a:off x="3048000" y="5943600"/>
            <a:ext cx="4953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99" name="Line 43" descr="Blue tissue paper"/>
          <p:cNvSpPr>
            <a:spLocks noChangeShapeType="1"/>
          </p:cNvSpPr>
          <p:nvPr/>
        </p:nvSpPr>
        <p:spPr bwMode="auto">
          <a:xfrm flipV="1">
            <a:off x="4953000" y="5715000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0" name="Line 44"/>
          <p:cNvSpPr>
            <a:spLocks noChangeShapeType="1"/>
          </p:cNvSpPr>
          <p:nvPr/>
        </p:nvSpPr>
        <p:spPr bwMode="auto">
          <a:xfrm flipV="1">
            <a:off x="4572000" y="41148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1" name="Line 45"/>
          <p:cNvSpPr>
            <a:spLocks noChangeShapeType="1"/>
          </p:cNvSpPr>
          <p:nvPr/>
        </p:nvSpPr>
        <p:spPr bwMode="auto">
          <a:xfrm flipH="1">
            <a:off x="1143000" y="4114800"/>
            <a:ext cx="3429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2" name="Line 46" descr="Blue tissue paper"/>
          <p:cNvSpPr>
            <a:spLocks noChangeShapeType="1"/>
          </p:cNvSpPr>
          <p:nvPr/>
        </p:nvSpPr>
        <p:spPr bwMode="auto">
          <a:xfrm flipV="1">
            <a:off x="1143000" y="2895600"/>
            <a:ext cx="0" cy="1219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4" name="Line 48"/>
          <p:cNvSpPr>
            <a:spLocks noChangeShapeType="1"/>
          </p:cNvSpPr>
          <p:nvPr/>
        </p:nvSpPr>
        <p:spPr bwMode="auto">
          <a:xfrm flipV="1">
            <a:off x="4572000" y="2438400"/>
            <a:ext cx="0" cy="4572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5" name="Line 49"/>
          <p:cNvSpPr>
            <a:spLocks noChangeShapeType="1"/>
          </p:cNvSpPr>
          <p:nvPr/>
        </p:nvSpPr>
        <p:spPr bwMode="auto">
          <a:xfrm flipV="1">
            <a:off x="45720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6" name="Line 50"/>
          <p:cNvSpPr>
            <a:spLocks noChangeShapeType="1"/>
          </p:cNvSpPr>
          <p:nvPr/>
        </p:nvSpPr>
        <p:spPr bwMode="auto">
          <a:xfrm flipH="1">
            <a:off x="38862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7" name="Line 51"/>
          <p:cNvSpPr>
            <a:spLocks noChangeShapeType="1"/>
          </p:cNvSpPr>
          <p:nvPr/>
        </p:nvSpPr>
        <p:spPr bwMode="auto">
          <a:xfrm flipV="1">
            <a:off x="38862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8" name="Line 52"/>
          <p:cNvSpPr>
            <a:spLocks noChangeShapeType="1"/>
          </p:cNvSpPr>
          <p:nvPr/>
        </p:nvSpPr>
        <p:spPr bwMode="auto">
          <a:xfrm>
            <a:off x="55626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09" name="Line 53"/>
          <p:cNvSpPr>
            <a:spLocks noChangeShapeType="1"/>
          </p:cNvSpPr>
          <p:nvPr/>
        </p:nvSpPr>
        <p:spPr bwMode="auto">
          <a:xfrm flipH="1">
            <a:off x="48768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0" name="Line 54"/>
          <p:cNvSpPr>
            <a:spLocks noChangeShapeType="1"/>
          </p:cNvSpPr>
          <p:nvPr/>
        </p:nvSpPr>
        <p:spPr bwMode="auto">
          <a:xfrm>
            <a:off x="48768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1" name="Line 55"/>
          <p:cNvSpPr>
            <a:spLocks noChangeShapeType="1"/>
          </p:cNvSpPr>
          <p:nvPr/>
        </p:nvSpPr>
        <p:spPr bwMode="auto">
          <a:xfrm>
            <a:off x="4876800" y="2438400"/>
            <a:ext cx="0" cy="4572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2" name="Line 56"/>
          <p:cNvSpPr>
            <a:spLocks noChangeShapeType="1"/>
          </p:cNvSpPr>
          <p:nvPr/>
        </p:nvSpPr>
        <p:spPr bwMode="auto">
          <a:xfrm>
            <a:off x="4876800" y="2895600"/>
            <a:ext cx="2667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3" name="Line 57"/>
          <p:cNvSpPr>
            <a:spLocks noChangeShapeType="1"/>
          </p:cNvSpPr>
          <p:nvPr/>
        </p:nvSpPr>
        <p:spPr bwMode="auto">
          <a:xfrm>
            <a:off x="7543800" y="2895600"/>
            <a:ext cx="0" cy="37338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4" name="Line 58"/>
          <p:cNvSpPr>
            <a:spLocks noChangeShapeType="1"/>
          </p:cNvSpPr>
          <p:nvPr/>
        </p:nvSpPr>
        <p:spPr bwMode="auto">
          <a:xfrm flipV="1">
            <a:off x="3505200" y="4114800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5" name="Line 59" descr="Blue tissue paper"/>
          <p:cNvSpPr>
            <a:spLocks noChangeShapeType="1"/>
          </p:cNvSpPr>
          <p:nvPr/>
        </p:nvSpPr>
        <p:spPr bwMode="auto">
          <a:xfrm flipH="1">
            <a:off x="3505200" y="5638800"/>
            <a:ext cx="0" cy="9906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16" name="AutoShape 60" descr="Blue tissue paper"/>
          <p:cNvSpPr>
            <a:spLocks noChangeArrowheads="1"/>
          </p:cNvSpPr>
          <p:nvPr/>
        </p:nvSpPr>
        <p:spPr bwMode="auto">
          <a:xfrm>
            <a:off x="4267200" y="4953000"/>
            <a:ext cx="990600" cy="7620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4648200" y="609600"/>
            <a:ext cx="2057400" cy="457200"/>
            <a:chOff x="2160" y="240"/>
            <a:chExt cx="1296" cy="288"/>
          </a:xfrm>
        </p:grpSpPr>
        <p:sp>
          <p:nvSpPr>
            <p:cNvPr id="198718" name="Rectangle 62"/>
            <p:cNvSpPr>
              <a:spLocks noChangeArrowheads="1"/>
            </p:cNvSpPr>
            <p:nvPr/>
          </p:nvSpPr>
          <p:spPr bwMode="auto">
            <a:xfrm>
              <a:off x="2160" y="240"/>
              <a:ext cx="96" cy="288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19" name="Rectangle 63"/>
            <p:cNvSpPr>
              <a:spLocks noChangeArrowheads="1"/>
            </p:cNvSpPr>
            <p:nvPr/>
          </p:nvSpPr>
          <p:spPr bwMode="auto">
            <a:xfrm>
              <a:off x="2256" y="336"/>
              <a:ext cx="1200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4"/>
          <p:cNvGrpSpPr>
            <a:grpSpLocks/>
          </p:cNvGrpSpPr>
          <p:nvPr/>
        </p:nvGrpSpPr>
        <p:grpSpPr bwMode="auto">
          <a:xfrm>
            <a:off x="1676400" y="3810000"/>
            <a:ext cx="609600" cy="1524000"/>
            <a:chOff x="1248" y="2256"/>
            <a:chExt cx="384" cy="960"/>
          </a:xfrm>
        </p:grpSpPr>
        <p:sp>
          <p:nvSpPr>
            <p:cNvPr id="198721" name="Rectangle 65" descr="Blue tissue paper"/>
            <p:cNvSpPr>
              <a:spLocks noChangeArrowheads="1"/>
            </p:cNvSpPr>
            <p:nvPr/>
          </p:nvSpPr>
          <p:spPr bwMode="auto">
            <a:xfrm>
              <a:off x="1248" y="2256"/>
              <a:ext cx="384" cy="384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2" name="Rectangle 66" descr="Blue tissue paper"/>
            <p:cNvSpPr>
              <a:spLocks noChangeArrowheads="1"/>
            </p:cNvSpPr>
            <p:nvPr/>
          </p:nvSpPr>
          <p:spPr bwMode="auto">
            <a:xfrm>
              <a:off x="1296" y="2640"/>
              <a:ext cx="288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3" name="Freeform 67" descr="Blue tissue paper"/>
            <p:cNvSpPr>
              <a:spLocks/>
            </p:cNvSpPr>
            <p:nvPr/>
          </p:nvSpPr>
          <p:spPr bwMode="auto">
            <a:xfrm>
              <a:off x="1296" y="3120"/>
              <a:ext cx="288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96"/>
                </a:cxn>
                <a:cxn ang="0">
                  <a:pos x="240" y="9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r" b="b"/>
              <a:pathLst>
                <a:path w="288" h="96">
                  <a:moveTo>
                    <a:pt x="0" y="0"/>
                  </a:moveTo>
                  <a:lnTo>
                    <a:pt x="48" y="96"/>
                  </a:lnTo>
                  <a:lnTo>
                    <a:pt x="240" y="96"/>
                  </a:lnTo>
                  <a:lnTo>
                    <a:pt x="28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4" name="Line 68" descr="Blue tissue paper"/>
            <p:cNvSpPr>
              <a:spLocks noChangeShapeType="1"/>
            </p:cNvSpPr>
            <p:nvPr/>
          </p:nvSpPr>
          <p:spPr bwMode="auto">
            <a:xfrm flipH="1">
              <a:off x="124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5" name="Line 69" descr="Blue tissue paper"/>
            <p:cNvSpPr>
              <a:spLocks noChangeShapeType="1"/>
            </p:cNvSpPr>
            <p:nvPr/>
          </p:nvSpPr>
          <p:spPr bwMode="auto">
            <a:xfrm>
              <a:off x="124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6" name="Line 70" descr="Blue tissue paper"/>
            <p:cNvSpPr>
              <a:spLocks noChangeShapeType="1"/>
            </p:cNvSpPr>
            <p:nvPr/>
          </p:nvSpPr>
          <p:spPr bwMode="auto">
            <a:xfrm>
              <a:off x="148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7" name="Line 71" descr="Blue tissue paper"/>
            <p:cNvSpPr>
              <a:spLocks noChangeShapeType="1"/>
            </p:cNvSpPr>
            <p:nvPr/>
          </p:nvSpPr>
          <p:spPr bwMode="auto">
            <a:xfrm flipH="1">
              <a:off x="148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28" name="Line 72" descr="Blue tissue paper"/>
            <p:cNvSpPr>
              <a:spLocks noChangeShapeType="1"/>
            </p:cNvSpPr>
            <p:nvPr/>
          </p:nvSpPr>
          <p:spPr bwMode="auto">
            <a:xfrm>
              <a:off x="1440" y="2304"/>
              <a:ext cx="0" cy="288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8729" name="Rectangle 73"/>
          <p:cNvSpPr>
            <a:spLocks noChangeArrowheads="1"/>
          </p:cNvSpPr>
          <p:nvPr/>
        </p:nvSpPr>
        <p:spPr bwMode="auto">
          <a:xfrm>
            <a:off x="3810000" y="1828800"/>
            <a:ext cx="1828800" cy="6096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0" name="Line 74"/>
          <p:cNvSpPr>
            <a:spLocks noChangeShapeType="1"/>
          </p:cNvSpPr>
          <p:nvPr/>
        </p:nvSpPr>
        <p:spPr bwMode="auto">
          <a:xfrm>
            <a:off x="44196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1" name="Freeform 75"/>
          <p:cNvSpPr>
            <a:spLocks/>
          </p:cNvSpPr>
          <p:nvPr/>
        </p:nvSpPr>
        <p:spPr bwMode="auto">
          <a:xfrm>
            <a:off x="56388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2" name="Freeform 76"/>
          <p:cNvSpPr>
            <a:spLocks/>
          </p:cNvSpPr>
          <p:nvPr/>
        </p:nvSpPr>
        <p:spPr bwMode="auto">
          <a:xfrm>
            <a:off x="57150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3" name="Freeform 77"/>
          <p:cNvSpPr>
            <a:spLocks/>
          </p:cNvSpPr>
          <p:nvPr/>
        </p:nvSpPr>
        <p:spPr bwMode="auto">
          <a:xfrm flipH="1">
            <a:off x="34290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4" name="Freeform 78"/>
          <p:cNvSpPr>
            <a:spLocks/>
          </p:cNvSpPr>
          <p:nvPr/>
        </p:nvSpPr>
        <p:spPr bwMode="auto">
          <a:xfrm flipH="1">
            <a:off x="35052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5" name="Line 79"/>
          <p:cNvSpPr>
            <a:spLocks noChangeShapeType="1"/>
          </p:cNvSpPr>
          <p:nvPr/>
        </p:nvSpPr>
        <p:spPr bwMode="auto">
          <a:xfrm>
            <a:off x="3962400" y="1828800"/>
            <a:ext cx="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6" name="Line 80"/>
          <p:cNvSpPr>
            <a:spLocks noChangeShapeType="1"/>
          </p:cNvSpPr>
          <p:nvPr/>
        </p:nvSpPr>
        <p:spPr bwMode="auto">
          <a:xfrm>
            <a:off x="4267200" y="1828800"/>
            <a:ext cx="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7" name="Line 81"/>
          <p:cNvSpPr>
            <a:spLocks noChangeShapeType="1"/>
          </p:cNvSpPr>
          <p:nvPr/>
        </p:nvSpPr>
        <p:spPr bwMode="auto">
          <a:xfrm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8" name="Line 82"/>
          <p:cNvSpPr>
            <a:spLocks noChangeShapeType="1"/>
          </p:cNvSpPr>
          <p:nvPr/>
        </p:nvSpPr>
        <p:spPr bwMode="auto">
          <a:xfrm flipH="1"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39" name="Line 83"/>
          <p:cNvSpPr>
            <a:spLocks noChangeShapeType="1"/>
          </p:cNvSpPr>
          <p:nvPr/>
        </p:nvSpPr>
        <p:spPr bwMode="auto">
          <a:xfrm>
            <a:off x="45720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40" name="Line 84"/>
          <p:cNvSpPr>
            <a:spLocks noChangeShapeType="1"/>
          </p:cNvSpPr>
          <p:nvPr/>
        </p:nvSpPr>
        <p:spPr bwMode="auto">
          <a:xfrm>
            <a:off x="44958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41" name="Line 85"/>
          <p:cNvSpPr>
            <a:spLocks noChangeShapeType="1"/>
          </p:cNvSpPr>
          <p:nvPr/>
        </p:nvSpPr>
        <p:spPr bwMode="auto">
          <a:xfrm>
            <a:off x="48768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742" name="Line 86"/>
          <p:cNvSpPr>
            <a:spLocks noChangeShapeType="1"/>
          </p:cNvSpPr>
          <p:nvPr/>
        </p:nvSpPr>
        <p:spPr bwMode="auto">
          <a:xfrm>
            <a:off x="48006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87"/>
          <p:cNvGrpSpPr>
            <a:grpSpLocks/>
          </p:cNvGrpSpPr>
          <p:nvPr/>
        </p:nvGrpSpPr>
        <p:grpSpPr bwMode="auto">
          <a:xfrm flipV="1">
            <a:off x="4800600" y="2286000"/>
            <a:ext cx="152400" cy="152400"/>
            <a:chOff x="2784" y="1296"/>
            <a:chExt cx="96" cy="96"/>
          </a:xfrm>
        </p:grpSpPr>
        <p:sp>
          <p:nvSpPr>
            <p:cNvPr id="198744" name="Line 88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45" name="Line 89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90"/>
          <p:cNvGrpSpPr>
            <a:grpSpLocks/>
          </p:cNvGrpSpPr>
          <p:nvPr/>
        </p:nvGrpSpPr>
        <p:grpSpPr bwMode="auto">
          <a:xfrm flipV="1">
            <a:off x="4495800" y="2286000"/>
            <a:ext cx="152400" cy="152400"/>
            <a:chOff x="2784" y="1296"/>
            <a:chExt cx="96" cy="96"/>
          </a:xfrm>
        </p:grpSpPr>
        <p:sp>
          <p:nvSpPr>
            <p:cNvPr id="198747" name="Line 91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48" name="Line 92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8749" name="Line 93"/>
          <p:cNvSpPr>
            <a:spLocks noChangeShapeType="1"/>
          </p:cNvSpPr>
          <p:nvPr/>
        </p:nvSpPr>
        <p:spPr bwMode="auto">
          <a:xfrm>
            <a:off x="50292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1600200" y="2171700"/>
            <a:ext cx="762000" cy="1066800"/>
            <a:chOff x="1200" y="1220"/>
            <a:chExt cx="480" cy="672"/>
          </a:xfrm>
        </p:grpSpPr>
        <p:sp>
          <p:nvSpPr>
            <p:cNvPr id="198751" name="Rectangle 95"/>
            <p:cNvSpPr>
              <a:spLocks noChangeArrowheads="1"/>
            </p:cNvSpPr>
            <p:nvPr/>
          </p:nvSpPr>
          <p:spPr bwMode="auto">
            <a:xfrm>
              <a:off x="1200" y="1460"/>
              <a:ext cx="480" cy="432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52" name="Freeform 96"/>
            <p:cNvSpPr>
              <a:spLocks/>
            </p:cNvSpPr>
            <p:nvPr/>
          </p:nvSpPr>
          <p:spPr bwMode="auto">
            <a:xfrm>
              <a:off x="1248" y="1556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53" name="Freeform 97"/>
            <p:cNvSpPr>
              <a:spLocks/>
            </p:cNvSpPr>
            <p:nvPr/>
          </p:nvSpPr>
          <p:spPr bwMode="auto">
            <a:xfrm flipV="1">
              <a:off x="1248" y="1700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54" name="Rectangle 98"/>
            <p:cNvSpPr>
              <a:spLocks noChangeArrowheads="1"/>
            </p:cNvSpPr>
            <p:nvPr/>
          </p:nvSpPr>
          <p:spPr bwMode="auto">
            <a:xfrm>
              <a:off x="1392" y="1316"/>
              <a:ext cx="96" cy="24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755" name="Rectangle 99"/>
            <p:cNvSpPr>
              <a:spLocks noChangeArrowheads="1"/>
            </p:cNvSpPr>
            <p:nvPr/>
          </p:nvSpPr>
          <p:spPr bwMode="auto">
            <a:xfrm>
              <a:off x="1248" y="1220"/>
              <a:ext cx="384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8703" name="Line 47"/>
          <p:cNvSpPr>
            <a:spLocks noChangeShapeType="1"/>
          </p:cNvSpPr>
          <p:nvPr/>
        </p:nvSpPr>
        <p:spPr bwMode="auto">
          <a:xfrm>
            <a:off x="1143000" y="2895600"/>
            <a:ext cx="3429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Slide Number Placeholder 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52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4800600" y="533400"/>
            <a:ext cx="9144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3733800" y="533400"/>
            <a:ext cx="1066800" cy="609600"/>
          </a:xfrm>
          <a:prstGeom prst="rect">
            <a:avLst/>
          </a:prstGeom>
          <a:solidFill>
            <a:srgbClr val="FE9B03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08" name="Rectangle 4" descr="Blue tissue paper"/>
          <p:cNvSpPr>
            <a:spLocks noChangeArrowheads="1"/>
          </p:cNvSpPr>
          <p:nvPr/>
        </p:nvSpPr>
        <p:spPr bwMode="auto">
          <a:xfrm>
            <a:off x="3124200" y="6096000"/>
            <a:ext cx="4800600" cy="685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 flipH="1">
            <a:off x="5410200" y="4841875"/>
            <a:ext cx="1762125" cy="1101725"/>
            <a:chOff x="4173" y="768"/>
            <a:chExt cx="1110" cy="651"/>
          </a:xfrm>
        </p:grpSpPr>
        <p:sp>
          <p:nvSpPr>
            <p:cNvPr id="200710" name="Freeform 6" descr="Blue tissue paper"/>
            <p:cNvSpPr>
              <a:spLocks/>
            </p:cNvSpPr>
            <p:nvPr/>
          </p:nvSpPr>
          <p:spPr bwMode="auto">
            <a:xfrm>
              <a:off x="4414" y="768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1" name="Freeform 7" descr="Blue tissue paper"/>
            <p:cNvSpPr>
              <a:spLocks/>
            </p:cNvSpPr>
            <p:nvPr/>
          </p:nvSpPr>
          <p:spPr bwMode="auto">
            <a:xfrm>
              <a:off x="4414" y="792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2" name="Freeform 8" descr="Blue tissue paper"/>
            <p:cNvSpPr>
              <a:spLocks/>
            </p:cNvSpPr>
            <p:nvPr/>
          </p:nvSpPr>
          <p:spPr bwMode="auto">
            <a:xfrm>
              <a:off x="4414" y="1322"/>
              <a:ext cx="483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24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483" h="25">
                  <a:moveTo>
                    <a:pt x="0" y="0"/>
                  </a:moveTo>
                  <a:lnTo>
                    <a:pt x="482" y="0"/>
                  </a:lnTo>
                  <a:lnTo>
                    <a:pt x="482" y="24"/>
                  </a:lnTo>
                  <a:lnTo>
                    <a:pt x="0" y="2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3" name="Freeform 9" descr="Blue tissue paper"/>
            <p:cNvSpPr>
              <a:spLocks/>
            </p:cNvSpPr>
            <p:nvPr/>
          </p:nvSpPr>
          <p:spPr bwMode="auto">
            <a:xfrm>
              <a:off x="4414" y="1274"/>
              <a:ext cx="483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3" h="49">
                  <a:moveTo>
                    <a:pt x="0" y="0"/>
                  </a:moveTo>
                  <a:lnTo>
                    <a:pt x="482" y="0"/>
                  </a:lnTo>
                  <a:lnTo>
                    <a:pt x="482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4" name="Freeform 10" descr="Blue tissue paper"/>
            <p:cNvSpPr>
              <a:spLocks/>
            </p:cNvSpPr>
            <p:nvPr/>
          </p:nvSpPr>
          <p:spPr bwMode="auto">
            <a:xfrm>
              <a:off x="4414" y="840"/>
              <a:ext cx="483" cy="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3"/>
                </a:cxn>
                <a:cxn ang="0">
                  <a:pos x="0" y="73"/>
                </a:cxn>
                <a:cxn ang="0">
                  <a:pos x="0" y="0"/>
                </a:cxn>
              </a:cxnLst>
              <a:rect l="0" t="0" r="r" b="b"/>
              <a:pathLst>
                <a:path w="483" h="74">
                  <a:moveTo>
                    <a:pt x="0" y="0"/>
                  </a:moveTo>
                  <a:lnTo>
                    <a:pt x="482" y="0"/>
                  </a:lnTo>
                  <a:lnTo>
                    <a:pt x="482" y="73"/>
                  </a:ln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5" name="Freeform 11" descr="Blue tissue paper"/>
            <p:cNvSpPr>
              <a:spLocks/>
            </p:cNvSpPr>
            <p:nvPr/>
          </p:nvSpPr>
          <p:spPr bwMode="auto">
            <a:xfrm>
              <a:off x="4414" y="1202"/>
              <a:ext cx="483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72"/>
                </a:cxn>
                <a:cxn ang="0">
                  <a:pos x="0" y="72"/>
                </a:cxn>
                <a:cxn ang="0">
                  <a:pos x="0" y="0"/>
                </a:cxn>
              </a:cxnLst>
              <a:rect l="0" t="0" r="r" b="b"/>
              <a:pathLst>
                <a:path w="483" h="73">
                  <a:moveTo>
                    <a:pt x="0" y="0"/>
                  </a:moveTo>
                  <a:lnTo>
                    <a:pt x="482" y="0"/>
                  </a:lnTo>
                  <a:lnTo>
                    <a:pt x="482" y="72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6" name="Freeform 12" descr="Blue tissue paper"/>
            <p:cNvSpPr>
              <a:spLocks/>
            </p:cNvSpPr>
            <p:nvPr/>
          </p:nvSpPr>
          <p:spPr bwMode="auto">
            <a:xfrm>
              <a:off x="4414" y="913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7" name="Freeform 13" descr="Blue tissue paper"/>
            <p:cNvSpPr>
              <a:spLocks/>
            </p:cNvSpPr>
            <p:nvPr/>
          </p:nvSpPr>
          <p:spPr bwMode="auto">
            <a:xfrm>
              <a:off x="4414" y="1105"/>
              <a:ext cx="483" cy="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7"/>
                </a:cxn>
                <a:cxn ang="0">
                  <a:pos x="0" y="97"/>
                </a:cxn>
                <a:cxn ang="0">
                  <a:pos x="0" y="0"/>
                </a:cxn>
              </a:cxnLst>
              <a:rect l="0" t="0" r="r" b="b"/>
              <a:pathLst>
                <a:path w="483" h="98">
                  <a:moveTo>
                    <a:pt x="0" y="0"/>
                  </a:moveTo>
                  <a:lnTo>
                    <a:pt x="482" y="0"/>
                  </a:lnTo>
                  <a:lnTo>
                    <a:pt x="482" y="97"/>
                  </a:lnTo>
                  <a:lnTo>
                    <a:pt x="0" y="9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8" name="Freeform 14" descr="Blue tissue paper"/>
            <p:cNvSpPr>
              <a:spLocks/>
            </p:cNvSpPr>
            <p:nvPr/>
          </p:nvSpPr>
          <p:spPr bwMode="auto">
            <a:xfrm>
              <a:off x="4414" y="1009"/>
              <a:ext cx="48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2" y="0"/>
                </a:cxn>
                <a:cxn ang="0">
                  <a:pos x="482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483" h="97">
                  <a:moveTo>
                    <a:pt x="0" y="0"/>
                  </a:moveTo>
                  <a:lnTo>
                    <a:pt x="482" y="0"/>
                  </a:lnTo>
                  <a:lnTo>
                    <a:pt x="482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19" name="Freeform 15" descr="Blue tissue paper"/>
            <p:cNvSpPr>
              <a:spLocks/>
            </p:cNvSpPr>
            <p:nvPr/>
          </p:nvSpPr>
          <p:spPr bwMode="auto">
            <a:xfrm>
              <a:off x="4896" y="768"/>
              <a:ext cx="218" cy="5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93" y="24"/>
                </a:cxn>
                <a:cxn ang="0">
                  <a:pos x="217" y="193"/>
                </a:cxn>
                <a:cxn ang="0">
                  <a:pos x="217" y="385"/>
                </a:cxn>
                <a:cxn ang="0">
                  <a:pos x="193" y="554"/>
                </a:cxn>
                <a:cxn ang="0">
                  <a:pos x="169" y="578"/>
                </a:cxn>
                <a:cxn ang="0">
                  <a:pos x="0" y="578"/>
                </a:cxn>
                <a:cxn ang="0">
                  <a:pos x="0" y="0"/>
                </a:cxn>
              </a:cxnLst>
              <a:rect l="0" t="0" r="r" b="b"/>
              <a:pathLst>
                <a:path w="218" h="579">
                  <a:moveTo>
                    <a:pt x="0" y="0"/>
                  </a:moveTo>
                  <a:lnTo>
                    <a:pt x="169" y="0"/>
                  </a:lnTo>
                  <a:lnTo>
                    <a:pt x="193" y="24"/>
                  </a:lnTo>
                  <a:lnTo>
                    <a:pt x="217" y="193"/>
                  </a:lnTo>
                  <a:lnTo>
                    <a:pt x="217" y="385"/>
                  </a:lnTo>
                  <a:lnTo>
                    <a:pt x="193" y="554"/>
                  </a:lnTo>
                  <a:lnTo>
                    <a:pt x="169" y="578"/>
                  </a:lnTo>
                  <a:lnTo>
                    <a:pt x="0" y="57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20" name="Freeform 16" descr="Blue tissue paper"/>
            <p:cNvSpPr>
              <a:spLocks/>
            </p:cNvSpPr>
            <p:nvPr/>
          </p:nvSpPr>
          <p:spPr bwMode="auto">
            <a:xfrm>
              <a:off x="5113" y="1009"/>
              <a:ext cx="170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169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70" h="97">
                  <a:moveTo>
                    <a:pt x="0" y="0"/>
                  </a:moveTo>
                  <a:lnTo>
                    <a:pt x="169" y="0"/>
                  </a:lnTo>
                  <a:lnTo>
                    <a:pt x="169" y="96"/>
                  </a:lnTo>
                  <a:lnTo>
                    <a:pt x="0" y="9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21" name="Freeform 17" descr="Blue tissue paper"/>
            <p:cNvSpPr>
              <a:spLocks/>
            </p:cNvSpPr>
            <p:nvPr/>
          </p:nvSpPr>
          <p:spPr bwMode="auto">
            <a:xfrm>
              <a:off x="4390" y="1226"/>
              <a:ext cx="531" cy="19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48" y="144"/>
                </a:cxn>
                <a:cxn ang="0">
                  <a:pos x="0" y="144"/>
                </a:cxn>
                <a:cxn ang="0">
                  <a:pos x="0" y="192"/>
                </a:cxn>
                <a:cxn ang="0">
                  <a:pos x="530" y="192"/>
                </a:cxn>
                <a:cxn ang="0">
                  <a:pos x="530" y="144"/>
                </a:cxn>
                <a:cxn ang="0">
                  <a:pos x="482" y="144"/>
                </a:cxn>
                <a:cxn ang="0">
                  <a:pos x="434" y="0"/>
                </a:cxn>
                <a:cxn ang="0">
                  <a:pos x="96" y="0"/>
                </a:cxn>
              </a:cxnLst>
              <a:rect l="0" t="0" r="r" b="b"/>
              <a:pathLst>
                <a:path w="531" h="193">
                  <a:moveTo>
                    <a:pt x="96" y="0"/>
                  </a:moveTo>
                  <a:lnTo>
                    <a:pt x="48" y="144"/>
                  </a:lnTo>
                  <a:lnTo>
                    <a:pt x="0" y="144"/>
                  </a:lnTo>
                  <a:lnTo>
                    <a:pt x="0" y="192"/>
                  </a:lnTo>
                  <a:lnTo>
                    <a:pt x="530" y="192"/>
                  </a:lnTo>
                  <a:lnTo>
                    <a:pt x="530" y="144"/>
                  </a:lnTo>
                  <a:lnTo>
                    <a:pt x="482" y="144"/>
                  </a:lnTo>
                  <a:lnTo>
                    <a:pt x="434" y="0"/>
                  </a:lnTo>
                  <a:lnTo>
                    <a:pt x="96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0722" name="Line 18" descr="Blue tissue paper"/>
            <p:cNvSpPr>
              <a:spLocks noChangeShapeType="1"/>
            </p:cNvSpPr>
            <p:nvPr/>
          </p:nvSpPr>
          <p:spPr bwMode="auto">
            <a:xfrm>
              <a:off x="4394" y="1370"/>
              <a:ext cx="522" cy="0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23" name="Freeform 19" descr="Blue tissue paper"/>
            <p:cNvSpPr>
              <a:spLocks/>
            </p:cNvSpPr>
            <p:nvPr/>
          </p:nvSpPr>
          <p:spPr bwMode="auto">
            <a:xfrm>
              <a:off x="4173" y="768"/>
              <a:ext cx="242" cy="579"/>
            </a:xfrm>
            <a:custGeom>
              <a:avLst/>
              <a:gdLst/>
              <a:ahLst/>
              <a:cxnLst>
                <a:cxn ang="0">
                  <a:pos x="241" y="0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0" y="554"/>
                </a:cxn>
                <a:cxn ang="0">
                  <a:pos x="24" y="578"/>
                </a:cxn>
                <a:cxn ang="0">
                  <a:pos x="241" y="578"/>
                </a:cxn>
                <a:cxn ang="0">
                  <a:pos x="241" y="0"/>
                </a:cxn>
              </a:cxnLst>
              <a:rect l="0" t="0" r="r" b="b"/>
              <a:pathLst>
                <a:path w="242" h="579">
                  <a:moveTo>
                    <a:pt x="241" y="0"/>
                  </a:moveTo>
                  <a:lnTo>
                    <a:pt x="24" y="0"/>
                  </a:lnTo>
                  <a:lnTo>
                    <a:pt x="0" y="24"/>
                  </a:lnTo>
                  <a:lnTo>
                    <a:pt x="0" y="554"/>
                  </a:lnTo>
                  <a:lnTo>
                    <a:pt x="24" y="578"/>
                  </a:lnTo>
                  <a:lnTo>
                    <a:pt x="241" y="578"/>
                  </a:lnTo>
                  <a:lnTo>
                    <a:pt x="241" y="0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rnd" cmpd="sng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0724" name="Rectangle 20" descr="Blue tissue paper"/>
          <p:cNvSpPr>
            <a:spLocks noChangeArrowheads="1"/>
          </p:cNvSpPr>
          <p:nvPr/>
        </p:nvSpPr>
        <p:spPr bwMode="auto">
          <a:xfrm>
            <a:off x="5181600" y="5257800"/>
            <a:ext cx="304800" cy="1524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25" name="Freeform 21"/>
          <p:cNvSpPr>
            <a:spLocks/>
          </p:cNvSpPr>
          <p:nvPr/>
        </p:nvSpPr>
        <p:spPr bwMode="auto">
          <a:xfrm>
            <a:off x="3733800" y="533400"/>
            <a:ext cx="19812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84"/>
              </a:cxn>
              <a:cxn ang="0">
                <a:pos x="1248" y="384"/>
              </a:cxn>
              <a:cxn ang="0">
                <a:pos x="1248" y="240"/>
              </a:cxn>
              <a:cxn ang="0">
                <a:pos x="1200" y="240"/>
              </a:cxn>
              <a:cxn ang="0">
                <a:pos x="1200" y="336"/>
              </a:cxn>
              <a:cxn ang="0">
                <a:pos x="48" y="336"/>
              </a:cxn>
              <a:cxn ang="0">
                <a:pos x="48" y="48"/>
              </a:cxn>
              <a:cxn ang="0">
                <a:pos x="1200" y="48"/>
              </a:cxn>
              <a:cxn ang="0">
                <a:pos x="1200" y="144"/>
              </a:cxn>
              <a:cxn ang="0">
                <a:pos x="1248" y="144"/>
              </a:cxn>
              <a:cxn ang="0">
                <a:pos x="1248" y="0"/>
              </a:cxn>
              <a:cxn ang="0">
                <a:pos x="0" y="0"/>
              </a:cxn>
            </a:cxnLst>
            <a:rect l="0" t="0" r="r" b="b"/>
            <a:pathLst>
              <a:path w="1248" h="384">
                <a:moveTo>
                  <a:pt x="0" y="0"/>
                </a:moveTo>
                <a:lnTo>
                  <a:pt x="0" y="384"/>
                </a:lnTo>
                <a:lnTo>
                  <a:pt x="1248" y="384"/>
                </a:lnTo>
                <a:lnTo>
                  <a:pt x="1248" y="240"/>
                </a:lnTo>
                <a:lnTo>
                  <a:pt x="1200" y="240"/>
                </a:lnTo>
                <a:lnTo>
                  <a:pt x="1200" y="336"/>
                </a:lnTo>
                <a:lnTo>
                  <a:pt x="48" y="336"/>
                </a:lnTo>
                <a:lnTo>
                  <a:pt x="48" y="48"/>
                </a:lnTo>
                <a:lnTo>
                  <a:pt x="1200" y="48"/>
                </a:lnTo>
                <a:lnTo>
                  <a:pt x="1200" y="144"/>
                </a:lnTo>
                <a:lnTo>
                  <a:pt x="1248" y="144"/>
                </a:lnTo>
                <a:lnTo>
                  <a:pt x="12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3200400" y="5029200"/>
            <a:ext cx="609600" cy="609600"/>
            <a:chOff x="1776" y="3024"/>
            <a:chExt cx="384" cy="384"/>
          </a:xfrm>
        </p:grpSpPr>
        <p:sp>
          <p:nvSpPr>
            <p:cNvPr id="200727" name="Freeform 23" descr="Blue tissue paper"/>
            <p:cNvSpPr>
              <a:spLocks/>
            </p:cNvSpPr>
            <p:nvPr/>
          </p:nvSpPr>
          <p:spPr bwMode="auto">
            <a:xfrm>
              <a:off x="201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28" name="Freeform 24" descr="Blue tissue paper"/>
            <p:cNvSpPr>
              <a:spLocks/>
            </p:cNvSpPr>
            <p:nvPr/>
          </p:nvSpPr>
          <p:spPr bwMode="auto">
            <a:xfrm flipH="1">
              <a:off x="1776" y="3024"/>
              <a:ext cx="144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0"/>
                </a:cxn>
                <a:cxn ang="0">
                  <a:pos x="144" y="384"/>
                </a:cxn>
                <a:cxn ang="0">
                  <a:pos x="0" y="384"/>
                </a:cxn>
                <a:cxn ang="0">
                  <a:pos x="0" y="336"/>
                </a:cxn>
                <a:cxn ang="0">
                  <a:pos x="48" y="336"/>
                </a:cxn>
                <a:cxn ang="0">
                  <a:pos x="48" y="96"/>
                </a:cxn>
                <a:cxn ang="0">
                  <a:pos x="0" y="96"/>
                </a:cxn>
                <a:cxn ang="0">
                  <a:pos x="0" y="0"/>
                </a:cxn>
              </a:cxnLst>
              <a:rect l="0" t="0" r="r" b="b"/>
              <a:pathLst>
                <a:path w="144" h="384">
                  <a:moveTo>
                    <a:pt x="0" y="0"/>
                  </a:moveTo>
                  <a:lnTo>
                    <a:pt x="144" y="0"/>
                  </a:lnTo>
                  <a:lnTo>
                    <a:pt x="144" y="384"/>
                  </a:lnTo>
                  <a:lnTo>
                    <a:pt x="0" y="384"/>
                  </a:lnTo>
                  <a:lnTo>
                    <a:pt x="0" y="336"/>
                  </a:lnTo>
                  <a:lnTo>
                    <a:pt x="48" y="336"/>
                  </a:lnTo>
                  <a:lnTo>
                    <a:pt x="48" y="96"/>
                  </a:lnTo>
                  <a:lnTo>
                    <a:pt x="0" y="9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29" name="Oval 25" descr="Blue tissue paper"/>
            <p:cNvSpPr>
              <a:spLocks noChangeArrowheads="1"/>
            </p:cNvSpPr>
            <p:nvPr/>
          </p:nvSpPr>
          <p:spPr bwMode="auto">
            <a:xfrm>
              <a:off x="1910" y="3100"/>
              <a:ext cx="114" cy="114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26" descr="Blue tissue paper"/>
            <p:cNvGrpSpPr>
              <a:grpSpLocks/>
            </p:cNvGrpSpPr>
            <p:nvPr/>
          </p:nvGrpSpPr>
          <p:grpSpPr bwMode="auto">
            <a:xfrm>
              <a:off x="1908" y="3214"/>
              <a:ext cx="120" cy="144"/>
              <a:chOff x="1824" y="3239"/>
              <a:chExt cx="120" cy="121"/>
            </a:xfrm>
          </p:grpSpPr>
          <p:sp>
            <p:nvSpPr>
              <p:cNvPr id="200731" name="Line 27" descr="Blue tissue paper"/>
              <p:cNvSpPr>
                <a:spLocks noChangeShapeType="1"/>
              </p:cNvSpPr>
              <p:nvPr/>
            </p:nvSpPr>
            <p:spPr bwMode="auto">
              <a:xfrm>
                <a:off x="1824" y="3239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0732" name="Line 28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264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0733" name="Line 29" descr="Blue tissue paper"/>
              <p:cNvSpPr>
                <a:spLocks noChangeShapeType="1"/>
              </p:cNvSpPr>
              <p:nvPr/>
            </p:nvSpPr>
            <p:spPr bwMode="auto">
              <a:xfrm>
                <a:off x="1824" y="3287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0734" name="Line 30" descr="Blue tissue paper"/>
              <p:cNvSpPr>
                <a:spLocks noChangeShapeType="1"/>
              </p:cNvSpPr>
              <p:nvPr/>
            </p:nvSpPr>
            <p:spPr bwMode="auto">
              <a:xfrm flipH="1">
                <a:off x="1824" y="3312"/>
                <a:ext cx="120" cy="23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0735" name="Line 31" descr="Blue tissue paper"/>
              <p:cNvSpPr>
                <a:spLocks noChangeShapeType="1"/>
              </p:cNvSpPr>
              <p:nvPr/>
            </p:nvSpPr>
            <p:spPr bwMode="auto">
              <a:xfrm>
                <a:off x="1824" y="3335"/>
                <a:ext cx="120" cy="25"/>
              </a:xfrm>
              <a:prstGeom prst="line">
                <a:avLst/>
              </a:prstGeom>
              <a:noFill/>
              <a:ln w="28575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00736" name="Rectangle 32" descr="Blue tissue paper"/>
          <p:cNvSpPr>
            <a:spLocks noChangeArrowheads="1"/>
          </p:cNvSpPr>
          <p:nvPr/>
        </p:nvSpPr>
        <p:spPr bwMode="auto">
          <a:xfrm>
            <a:off x="5410200" y="5181600"/>
            <a:ext cx="152400" cy="304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37" name="Line 33" descr="Blue tissue paper"/>
          <p:cNvSpPr>
            <a:spLocks noChangeShapeType="1"/>
          </p:cNvSpPr>
          <p:nvPr/>
        </p:nvSpPr>
        <p:spPr bwMode="auto">
          <a:xfrm>
            <a:off x="3124200" y="59436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38" name="Line 34" descr="Blue tissue paper"/>
          <p:cNvSpPr>
            <a:spLocks noChangeShapeType="1"/>
          </p:cNvSpPr>
          <p:nvPr/>
        </p:nvSpPr>
        <p:spPr bwMode="auto">
          <a:xfrm>
            <a:off x="7924800" y="59436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39" name="Line 35" descr="Blue tissue paper"/>
          <p:cNvSpPr>
            <a:spLocks noChangeShapeType="1"/>
          </p:cNvSpPr>
          <p:nvPr/>
        </p:nvSpPr>
        <p:spPr bwMode="auto">
          <a:xfrm>
            <a:off x="3124200" y="6781800"/>
            <a:ext cx="48006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0" name="Line 36" descr="Blue tissue paper"/>
          <p:cNvSpPr>
            <a:spLocks noChangeShapeType="1"/>
          </p:cNvSpPr>
          <p:nvPr/>
        </p:nvSpPr>
        <p:spPr bwMode="auto">
          <a:xfrm>
            <a:off x="3048000" y="5943600"/>
            <a:ext cx="4953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1" name="Line 37" descr="Blue tissue paper"/>
          <p:cNvSpPr>
            <a:spLocks noChangeShapeType="1"/>
          </p:cNvSpPr>
          <p:nvPr/>
        </p:nvSpPr>
        <p:spPr bwMode="auto">
          <a:xfrm flipV="1">
            <a:off x="4953000" y="5715000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2" name="Line 38"/>
          <p:cNvSpPr>
            <a:spLocks noChangeShapeType="1"/>
          </p:cNvSpPr>
          <p:nvPr/>
        </p:nvSpPr>
        <p:spPr bwMode="auto">
          <a:xfrm flipV="1">
            <a:off x="4572000" y="4114800"/>
            <a:ext cx="0" cy="838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3" name="Line 39"/>
          <p:cNvSpPr>
            <a:spLocks noChangeShapeType="1"/>
          </p:cNvSpPr>
          <p:nvPr/>
        </p:nvSpPr>
        <p:spPr bwMode="auto">
          <a:xfrm flipH="1">
            <a:off x="1143000" y="4114800"/>
            <a:ext cx="3429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4" name="Line 40" descr="Blue tissue paper"/>
          <p:cNvSpPr>
            <a:spLocks noChangeShapeType="1"/>
          </p:cNvSpPr>
          <p:nvPr/>
        </p:nvSpPr>
        <p:spPr bwMode="auto">
          <a:xfrm flipV="1">
            <a:off x="1143000" y="2895600"/>
            <a:ext cx="0" cy="12192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5" name="Line 41"/>
          <p:cNvSpPr>
            <a:spLocks noChangeShapeType="1"/>
          </p:cNvSpPr>
          <p:nvPr/>
        </p:nvSpPr>
        <p:spPr bwMode="auto">
          <a:xfrm flipV="1">
            <a:off x="4572000" y="2438400"/>
            <a:ext cx="0" cy="4572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6" name="Line 42"/>
          <p:cNvSpPr>
            <a:spLocks noChangeShapeType="1"/>
          </p:cNvSpPr>
          <p:nvPr/>
        </p:nvSpPr>
        <p:spPr bwMode="auto">
          <a:xfrm flipV="1">
            <a:off x="45720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7" name="Line 43"/>
          <p:cNvSpPr>
            <a:spLocks noChangeShapeType="1"/>
          </p:cNvSpPr>
          <p:nvPr/>
        </p:nvSpPr>
        <p:spPr bwMode="auto">
          <a:xfrm flipH="1">
            <a:off x="38862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8" name="Line 44"/>
          <p:cNvSpPr>
            <a:spLocks noChangeShapeType="1"/>
          </p:cNvSpPr>
          <p:nvPr/>
        </p:nvSpPr>
        <p:spPr bwMode="auto">
          <a:xfrm flipV="1">
            <a:off x="38862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49" name="Line 45"/>
          <p:cNvSpPr>
            <a:spLocks noChangeShapeType="1"/>
          </p:cNvSpPr>
          <p:nvPr/>
        </p:nvSpPr>
        <p:spPr bwMode="auto">
          <a:xfrm>
            <a:off x="5562600" y="990600"/>
            <a:ext cx="0" cy="4572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0" name="Line 46"/>
          <p:cNvSpPr>
            <a:spLocks noChangeShapeType="1"/>
          </p:cNvSpPr>
          <p:nvPr/>
        </p:nvSpPr>
        <p:spPr bwMode="auto">
          <a:xfrm flipH="1">
            <a:off x="4876800" y="1447800"/>
            <a:ext cx="6858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1" name="Line 47"/>
          <p:cNvSpPr>
            <a:spLocks noChangeShapeType="1"/>
          </p:cNvSpPr>
          <p:nvPr/>
        </p:nvSpPr>
        <p:spPr bwMode="auto">
          <a:xfrm>
            <a:off x="4876800" y="1447800"/>
            <a:ext cx="0" cy="3810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2" name="Line 48"/>
          <p:cNvSpPr>
            <a:spLocks noChangeShapeType="1"/>
          </p:cNvSpPr>
          <p:nvPr/>
        </p:nvSpPr>
        <p:spPr bwMode="auto">
          <a:xfrm>
            <a:off x="4876800" y="2438400"/>
            <a:ext cx="0" cy="4572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3" name="Line 49"/>
          <p:cNvSpPr>
            <a:spLocks noChangeShapeType="1"/>
          </p:cNvSpPr>
          <p:nvPr/>
        </p:nvSpPr>
        <p:spPr bwMode="auto">
          <a:xfrm>
            <a:off x="4876800" y="2895600"/>
            <a:ext cx="2667000" cy="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4" name="Line 50"/>
          <p:cNvSpPr>
            <a:spLocks noChangeShapeType="1"/>
          </p:cNvSpPr>
          <p:nvPr/>
        </p:nvSpPr>
        <p:spPr bwMode="auto">
          <a:xfrm>
            <a:off x="7543800" y="2895600"/>
            <a:ext cx="0" cy="37338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5" name="Line 51"/>
          <p:cNvSpPr>
            <a:spLocks noChangeShapeType="1"/>
          </p:cNvSpPr>
          <p:nvPr/>
        </p:nvSpPr>
        <p:spPr bwMode="auto">
          <a:xfrm flipV="1">
            <a:off x="3505200" y="4114800"/>
            <a:ext cx="0" cy="9144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6" name="Line 52" descr="Blue tissue paper"/>
          <p:cNvSpPr>
            <a:spLocks noChangeShapeType="1"/>
          </p:cNvSpPr>
          <p:nvPr/>
        </p:nvSpPr>
        <p:spPr bwMode="auto">
          <a:xfrm flipH="1">
            <a:off x="3505200" y="5638800"/>
            <a:ext cx="0" cy="9906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57" name="AutoShape 53" descr="Blue tissue paper"/>
          <p:cNvSpPr>
            <a:spLocks noChangeArrowheads="1"/>
          </p:cNvSpPr>
          <p:nvPr/>
        </p:nvSpPr>
        <p:spPr bwMode="auto">
          <a:xfrm>
            <a:off x="4267200" y="4953000"/>
            <a:ext cx="990600" cy="7620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4648200" y="609600"/>
            <a:ext cx="2057400" cy="457200"/>
            <a:chOff x="2160" y="240"/>
            <a:chExt cx="1296" cy="288"/>
          </a:xfrm>
        </p:grpSpPr>
        <p:sp>
          <p:nvSpPr>
            <p:cNvPr id="200759" name="Rectangle 55"/>
            <p:cNvSpPr>
              <a:spLocks noChangeArrowheads="1"/>
            </p:cNvSpPr>
            <p:nvPr/>
          </p:nvSpPr>
          <p:spPr bwMode="auto">
            <a:xfrm>
              <a:off x="2160" y="240"/>
              <a:ext cx="96" cy="288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0" name="Rectangle 56"/>
            <p:cNvSpPr>
              <a:spLocks noChangeArrowheads="1"/>
            </p:cNvSpPr>
            <p:nvPr/>
          </p:nvSpPr>
          <p:spPr bwMode="auto">
            <a:xfrm>
              <a:off x="2256" y="336"/>
              <a:ext cx="1200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1676400" y="3810000"/>
            <a:ext cx="609600" cy="1524000"/>
            <a:chOff x="1248" y="2256"/>
            <a:chExt cx="384" cy="960"/>
          </a:xfrm>
        </p:grpSpPr>
        <p:sp>
          <p:nvSpPr>
            <p:cNvPr id="200762" name="Rectangle 58" descr="Blue tissue paper"/>
            <p:cNvSpPr>
              <a:spLocks noChangeArrowheads="1"/>
            </p:cNvSpPr>
            <p:nvPr/>
          </p:nvSpPr>
          <p:spPr bwMode="auto">
            <a:xfrm>
              <a:off x="1248" y="2256"/>
              <a:ext cx="384" cy="384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3" name="Rectangle 59" descr="Blue tissue paper"/>
            <p:cNvSpPr>
              <a:spLocks noChangeArrowheads="1"/>
            </p:cNvSpPr>
            <p:nvPr/>
          </p:nvSpPr>
          <p:spPr bwMode="auto">
            <a:xfrm>
              <a:off x="1296" y="2640"/>
              <a:ext cx="288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8575">
              <a:solidFill>
                <a:srgbClr val="B2B2B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4" name="Freeform 60" descr="Blue tissue paper"/>
            <p:cNvSpPr>
              <a:spLocks/>
            </p:cNvSpPr>
            <p:nvPr/>
          </p:nvSpPr>
          <p:spPr bwMode="auto">
            <a:xfrm>
              <a:off x="1296" y="3120"/>
              <a:ext cx="288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96"/>
                </a:cxn>
                <a:cxn ang="0">
                  <a:pos x="240" y="9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r" b="b"/>
              <a:pathLst>
                <a:path w="288" h="96">
                  <a:moveTo>
                    <a:pt x="0" y="0"/>
                  </a:moveTo>
                  <a:lnTo>
                    <a:pt x="48" y="96"/>
                  </a:lnTo>
                  <a:lnTo>
                    <a:pt x="240" y="96"/>
                  </a:lnTo>
                  <a:lnTo>
                    <a:pt x="28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8575" cap="flat" cmpd="sng">
              <a:solidFill>
                <a:srgbClr val="B2B2B2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5" name="Line 61" descr="Blue tissue paper"/>
            <p:cNvSpPr>
              <a:spLocks noChangeShapeType="1"/>
            </p:cNvSpPr>
            <p:nvPr/>
          </p:nvSpPr>
          <p:spPr bwMode="auto">
            <a:xfrm flipH="1">
              <a:off x="124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6" name="Line 62" descr="Blue tissue paper"/>
            <p:cNvSpPr>
              <a:spLocks noChangeShapeType="1"/>
            </p:cNvSpPr>
            <p:nvPr/>
          </p:nvSpPr>
          <p:spPr bwMode="auto">
            <a:xfrm>
              <a:off x="124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7" name="Line 63" descr="Blue tissue paper"/>
            <p:cNvSpPr>
              <a:spLocks noChangeShapeType="1"/>
            </p:cNvSpPr>
            <p:nvPr/>
          </p:nvSpPr>
          <p:spPr bwMode="auto">
            <a:xfrm>
              <a:off x="1488" y="2304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8" name="Line 64" descr="Blue tissue paper"/>
            <p:cNvSpPr>
              <a:spLocks noChangeShapeType="1"/>
            </p:cNvSpPr>
            <p:nvPr/>
          </p:nvSpPr>
          <p:spPr bwMode="auto">
            <a:xfrm flipH="1">
              <a:off x="1488" y="2448"/>
              <a:ext cx="144" cy="144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69" name="Line 65" descr="Blue tissue paper"/>
            <p:cNvSpPr>
              <a:spLocks noChangeShapeType="1"/>
            </p:cNvSpPr>
            <p:nvPr/>
          </p:nvSpPr>
          <p:spPr bwMode="auto">
            <a:xfrm>
              <a:off x="1440" y="2304"/>
              <a:ext cx="0" cy="288"/>
            </a:xfrm>
            <a:prstGeom prst="line">
              <a:avLst/>
            </a:prstGeom>
            <a:noFill/>
            <a:ln w="28575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0770" name="Rectangle 66"/>
          <p:cNvSpPr>
            <a:spLocks noChangeArrowheads="1"/>
          </p:cNvSpPr>
          <p:nvPr/>
        </p:nvSpPr>
        <p:spPr bwMode="auto">
          <a:xfrm>
            <a:off x="3810000" y="1828800"/>
            <a:ext cx="1828800" cy="6096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1" name="Line 67"/>
          <p:cNvSpPr>
            <a:spLocks noChangeShapeType="1"/>
          </p:cNvSpPr>
          <p:nvPr/>
        </p:nvSpPr>
        <p:spPr bwMode="auto">
          <a:xfrm>
            <a:off x="44196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2" name="Freeform 68"/>
          <p:cNvSpPr>
            <a:spLocks/>
          </p:cNvSpPr>
          <p:nvPr/>
        </p:nvSpPr>
        <p:spPr bwMode="auto">
          <a:xfrm>
            <a:off x="56388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3" name="Freeform 69"/>
          <p:cNvSpPr>
            <a:spLocks/>
          </p:cNvSpPr>
          <p:nvPr/>
        </p:nvSpPr>
        <p:spPr bwMode="auto">
          <a:xfrm>
            <a:off x="57150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4" name="Freeform 70"/>
          <p:cNvSpPr>
            <a:spLocks/>
          </p:cNvSpPr>
          <p:nvPr/>
        </p:nvSpPr>
        <p:spPr bwMode="auto">
          <a:xfrm flipH="1">
            <a:off x="3429000" y="1905000"/>
            <a:ext cx="3810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40" y="48"/>
              </a:cxn>
              <a:cxn ang="0">
                <a:pos x="240" y="240"/>
              </a:cxn>
              <a:cxn ang="0">
                <a:pos x="192" y="288"/>
              </a:cxn>
              <a:cxn ang="0">
                <a:pos x="0" y="288"/>
              </a:cxn>
              <a:cxn ang="0">
                <a:pos x="0" y="0"/>
              </a:cxn>
            </a:cxnLst>
            <a:rect l="0" t="0" r="r" b="b"/>
            <a:pathLst>
              <a:path w="240" h="288">
                <a:moveTo>
                  <a:pt x="0" y="0"/>
                </a:moveTo>
                <a:lnTo>
                  <a:pt x="192" y="0"/>
                </a:lnTo>
                <a:lnTo>
                  <a:pt x="240" y="48"/>
                </a:lnTo>
                <a:lnTo>
                  <a:pt x="240" y="240"/>
                </a:lnTo>
                <a:lnTo>
                  <a:pt x="192" y="288"/>
                </a:lnTo>
                <a:lnTo>
                  <a:pt x="0" y="288"/>
                </a:lnTo>
                <a:lnTo>
                  <a:pt x="0" y="0"/>
                </a:lnTo>
                <a:close/>
              </a:path>
            </a:pathLst>
          </a:custGeom>
          <a:solidFill>
            <a:srgbClr val="0066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5" name="Freeform 71"/>
          <p:cNvSpPr>
            <a:spLocks/>
          </p:cNvSpPr>
          <p:nvPr/>
        </p:nvSpPr>
        <p:spPr bwMode="auto">
          <a:xfrm flipH="1">
            <a:off x="3505200" y="1676400"/>
            <a:ext cx="228600" cy="22860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0" y="0"/>
              </a:cxn>
              <a:cxn ang="0">
                <a:pos x="144" y="0"/>
              </a:cxn>
              <a:cxn ang="0">
                <a:pos x="144" y="96"/>
              </a:cxn>
              <a:cxn ang="0">
                <a:pos x="96" y="96"/>
              </a:cxn>
              <a:cxn ang="0">
                <a:pos x="96" y="144"/>
              </a:cxn>
              <a:cxn ang="0">
                <a:pos x="0" y="144"/>
              </a:cxn>
            </a:cxnLst>
            <a:rect l="0" t="0" r="r" b="b"/>
            <a:pathLst>
              <a:path w="144" h="144">
                <a:moveTo>
                  <a:pt x="0" y="144"/>
                </a:moveTo>
                <a:lnTo>
                  <a:pt x="0" y="0"/>
                </a:lnTo>
                <a:lnTo>
                  <a:pt x="144" y="0"/>
                </a:lnTo>
                <a:lnTo>
                  <a:pt x="144" y="96"/>
                </a:lnTo>
                <a:lnTo>
                  <a:pt x="96" y="96"/>
                </a:lnTo>
                <a:lnTo>
                  <a:pt x="96" y="144"/>
                </a:lnTo>
                <a:lnTo>
                  <a:pt x="0" y="14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6" name="Line 72"/>
          <p:cNvSpPr>
            <a:spLocks noChangeShapeType="1"/>
          </p:cNvSpPr>
          <p:nvPr/>
        </p:nvSpPr>
        <p:spPr bwMode="auto">
          <a:xfrm>
            <a:off x="3962400" y="1828800"/>
            <a:ext cx="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7" name="Line 73"/>
          <p:cNvSpPr>
            <a:spLocks noChangeShapeType="1"/>
          </p:cNvSpPr>
          <p:nvPr/>
        </p:nvSpPr>
        <p:spPr bwMode="auto">
          <a:xfrm>
            <a:off x="4267200" y="1828800"/>
            <a:ext cx="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8" name="Line 74"/>
          <p:cNvSpPr>
            <a:spLocks noChangeShapeType="1"/>
          </p:cNvSpPr>
          <p:nvPr/>
        </p:nvSpPr>
        <p:spPr bwMode="auto">
          <a:xfrm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79" name="Line 75"/>
          <p:cNvSpPr>
            <a:spLocks noChangeShapeType="1"/>
          </p:cNvSpPr>
          <p:nvPr/>
        </p:nvSpPr>
        <p:spPr bwMode="auto">
          <a:xfrm flipH="1">
            <a:off x="5181600" y="1828800"/>
            <a:ext cx="304800" cy="609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80" name="Line 76"/>
          <p:cNvSpPr>
            <a:spLocks noChangeShapeType="1"/>
          </p:cNvSpPr>
          <p:nvPr/>
        </p:nvSpPr>
        <p:spPr bwMode="auto">
          <a:xfrm>
            <a:off x="45720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81" name="Line 77"/>
          <p:cNvSpPr>
            <a:spLocks noChangeShapeType="1"/>
          </p:cNvSpPr>
          <p:nvPr/>
        </p:nvSpPr>
        <p:spPr bwMode="auto">
          <a:xfrm>
            <a:off x="44958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82" name="Line 78"/>
          <p:cNvSpPr>
            <a:spLocks noChangeShapeType="1"/>
          </p:cNvSpPr>
          <p:nvPr/>
        </p:nvSpPr>
        <p:spPr bwMode="auto">
          <a:xfrm>
            <a:off x="4876800" y="1828800"/>
            <a:ext cx="0" cy="15240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783" name="Line 79"/>
          <p:cNvSpPr>
            <a:spLocks noChangeShapeType="1"/>
          </p:cNvSpPr>
          <p:nvPr/>
        </p:nvSpPr>
        <p:spPr bwMode="auto">
          <a:xfrm>
            <a:off x="4800600" y="1981200"/>
            <a:ext cx="152400" cy="0"/>
          </a:xfrm>
          <a:prstGeom prst="line">
            <a:avLst/>
          </a:prstGeom>
          <a:noFill/>
          <a:ln w="57150">
            <a:solidFill>
              <a:srgbClr val="FE9B0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80"/>
          <p:cNvGrpSpPr>
            <a:grpSpLocks/>
          </p:cNvGrpSpPr>
          <p:nvPr/>
        </p:nvGrpSpPr>
        <p:grpSpPr bwMode="auto">
          <a:xfrm flipV="1">
            <a:off x="4800600" y="2286000"/>
            <a:ext cx="152400" cy="152400"/>
            <a:chOff x="2784" y="1296"/>
            <a:chExt cx="96" cy="96"/>
          </a:xfrm>
        </p:grpSpPr>
        <p:sp>
          <p:nvSpPr>
            <p:cNvPr id="200785" name="Line 81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rgbClr val="FE9B0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86" name="Line 82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rgbClr val="FE9B0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 flipV="1">
            <a:off x="4495800" y="2286000"/>
            <a:ext cx="152400" cy="152400"/>
            <a:chOff x="2784" y="1296"/>
            <a:chExt cx="96" cy="96"/>
          </a:xfrm>
        </p:grpSpPr>
        <p:sp>
          <p:nvSpPr>
            <p:cNvPr id="200788" name="Line 84"/>
            <p:cNvSpPr>
              <a:spLocks noChangeShapeType="1"/>
            </p:cNvSpPr>
            <p:nvPr/>
          </p:nvSpPr>
          <p:spPr bwMode="auto">
            <a:xfrm>
              <a:off x="2832" y="1296"/>
              <a:ext cx="0" cy="96"/>
            </a:xfrm>
            <a:prstGeom prst="line">
              <a:avLst/>
            </a:prstGeom>
            <a:noFill/>
            <a:ln w="57150">
              <a:solidFill>
                <a:srgbClr val="FE9B0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89" name="Line 85"/>
            <p:cNvSpPr>
              <a:spLocks noChangeShapeType="1"/>
            </p:cNvSpPr>
            <p:nvPr/>
          </p:nvSpPr>
          <p:spPr bwMode="auto">
            <a:xfrm>
              <a:off x="2784" y="1392"/>
              <a:ext cx="96" cy="0"/>
            </a:xfrm>
            <a:prstGeom prst="line">
              <a:avLst/>
            </a:prstGeom>
            <a:noFill/>
            <a:ln w="57150">
              <a:solidFill>
                <a:srgbClr val="FE9B0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0790" name="Line 86"/>
          <p:cNvSpPr>
            <a:spLocks noChangeShapeType="1"/>
          </p:cNvSpPr>
          <p:nvPr/>
        </p:nvSpPr>
        <p:spPr bwMode="auto">
          <a:xfrm>
            <a:off x="5029200" y="1828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95"/>
          <p:cNvGrpSpPr>
            <a:grpSpLocks/>
          </p:cNvGrpSpPr>
          <p:nvPr/>
        </p:nvGrpSpPr>
        <p:grpSpPr bwMode="auto">
          <a:xfrm>
            <a:off x="4375150" y="1752600"/>
            <a:ext cx="685800" cy="762000"/>
            <a:chOff x="768" y="672"/>
            <a:chExt cx="432" cy="480"/>
          </a:xfrm>
        </p:grpSpPr>
        <p:sp>
          <p:nvSpPr>
            <p:cNvPr id="200792" name="Rectangle 88"/>
            <p:cNvSpPr>
              <a:spLocks noChangeArrowheads="1"/>
            </p:cNvSpPr>
            <p:nvPr/>
          </p:nvSpPr>
          <p:spPr bwMode="auto">
            <a:xfrm rot="-5400000">
              <a:off x="744" y="696"/>
              <a:ext cx="480" cy="432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93" name="Freeform 89"/>
            <p:cNvSpPr>
              <a:spLocks/>
            </p:cNvSpPr>
            <p:nvPr/>
          </p:nvSpPr>
          <p:spPr bwMode="auto">
            <a:xfrm rot="-5400000">
              <a:off x="720" y="864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794" name="Freeform 90"/>
            <p:cNvSpPr>
              <a:spLocks/>
            </p:cNvSpPr>
            <p:nvPr/>
          </p:nvSpPr>
          <p:spPr bwMode="auto">
            <a:xfrm rot="16200000" flipV="1">
              <a:off x="864" y="864"/>
              <a:ext cx="384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  <a:cxn ang="0">
                  <a:pos x="384" y="48"/>
                </a:cxn>
                <a:cxn ang="0">
                  <a:pos x="288" y="96"/>
                </a:cxn>
                <a:cxn ang="0">
                  <a:pos x="96" y="96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384" h="96">
                  <a:moveTo>
                    <a:pt x="0" y="0"/>
                  </a:moveTo>
                  <a:lnTo>
                    <a:pt x="384" y="0"/>
                  </a:lnTo>
                  <a:lnTo>
                    <a:pt x="384" y="48"/>
                  </a:lnTo>
                  <a:lnTo>
                    <a:pt x="288" y="96"/>
                  </a:lnTo>
                  <a:lnTo>
                    <a:pt x="96" y="96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0797" name="Line 93"/>
          <p:cNvSpPr>
            <a:spLocks noChangeShapeType="1"/>
          </p:cNvSpPr>
          <p:nvPr/>
        </p:nvSpPr>
        <p:spPr bwMode="auto">
          <a:xfrm>
            <a:off x="1143000" y="2895600"/>
            <a:ext cx="3429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802" name="Text Box 98"/>
          <p:cNvSpPr txBox="1">
            <a:spLocks noChangeArrowheads="1"/>
          </p:cNvSpPr>
          <p:nvPr/>
        </p:nvSpPr>
        <p:spPr bwMode="auto">
          <a:xfrm>
            <a:off x="76200" y="533400"/>
            <a:ext cx="3200400" cy="942975"/>
          </a:xfrm>
          <a:prstGeom prst="rect">
            <a:avLst/>
          </a:prstGeom>
          <a:solidFill>
            <a:srgbClr val="CCFFCC"/>
          </a:solidFill>
          <a:ln w="12700">
            <a:noFill/>
            <a:miter lim="800000"/>
            <a:headEnd/>
            <a:tailEnd type="none" w="med" len="lg"/>
          </a:ln>
          <a:effectLst>
            <a:prstShdw prst="shdw18" dist="17961" dir="13500000">
              <a:srgbClr val="CCFFCC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just" defTabSz="762000">
              <a:spcBef>
                <a:spcPct val="50000"/>
              </a:spcBef>
            </a:pPr>
            <a:r>
              <a:rPr lang="en-US" sz="1400" b="0">
                <a:solidFill>
                  <a:schemeClr val="tx1"/>
                </a:solidFill>
              </a:rPr>
              <a:t>So in effect the proportional directional valve is acting as both a directional valve and a flow control valve.</a:t>
            </a:r>
          </a:p>
        </p:txBody>
      </p:sp>
      <p:sp>
        <p:nvSpPr>
          <p:cNvPr id="96" name="Slide Number Placeholder 9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E841C-8DEF-42E2-B548-F450C6E80892}" type="slidenum">
              <a:rPr lang="ar-EG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66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100TGp_biz_diagram_v2</Template>
  <TotalTime>556</TotalTime>
  <Words>692</Words>
  <Application>Microsoft Office PowerPoint</Application>
  <PresentationFormat>On-screen Show (4:3)</PresentationFormat>
  <Paragraphs>133</Paragraphs>
  <Slides>31</Slides>
  <Notes>11</Notes>
  <HiddenSlides>1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Custom Design</vt:lpstr>
      <vt:lpstr>NewsPrint</vt:lpstr>
      <vt:lpstr>Image</vt:lpstr>
      <vt:lpstr>PowerPoint Presentation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Pressure drop in proportional directional valve.  </vt:lpstr>
      <vt:lpstr>Characteristic throttle of a proportional  directional valve </vt:lpstr>
      <vt:lpstr>Meter – in pressure compensator </vt:lpstr>
      <vt:lpstr>Pressure compensator section </vt:lpstr>
      <vt:lpstr>Flow resolution of prop. directional valve with pressure compensator </vt:lpstr>
      <vt:lpstr>Aim of the work</vt:lpstr>
      <vt:lpstr> </vt:lpstr>
      <vt:lpstr>PowerPoint Presentation</vt:lpstr>
      <vt:lpstr>Theoretical work </vt:lpstr>
      <vt:lpstr>PowerPoint Presentation</vt:lpstr>
      <vt:lpstr>Experimental work</vt:lpstr>
      <vt:lpstr>       Proportional valve </vt:lpstr>
      <vt:lpstr>        pressure compensator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Flow rate control by proportional directional control valve with series pressure compensator</dc:title>
  <dc:creator>Mostafa</dc:creator>
  <cp:lastModifiedBy>most</cp:lastModifiedBy>
  <cp:revision>45</cp:revision>
  <dcterms:created xsi:type="dcterms:W3CDTF">2012-03-23T14:28:04Z</dcterms:created>
  <dcterms:modified xsi:type="dcterms:W3CDTF">2012-05-12T08:59:34Z</dcterms:modified>
</cp:coreProperties>
</file>